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84" r:id="rId4"/>
    <p:sldId id="293" r:id="rId5"/>
    <p:sldId id="29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60" r:id="rId15"/>
    <p:sldId id="271" r:id="rId16"/>
    <p:sldId id="276" r:id="rId17"/>
    <p:sldId id="272" r:id="rId18"/>
    <p:sldId id="277" r:id="rId19"/>
    <p:sldId id="278" r:id="rId20"/>
    <p:sldId id="261" r:id="rId21"/>
    <p:sldId id="280" r:id="rId22"/>
    <p:sldId id="281" r:id="rId23"/>
    <p:sldId id="273" r:id="rId24"/>
    <p:sldId id="274" r:id="rId25"/>
    <p:sldId id="283" r:id="rId26"/>
    <p:sldId id="295" r:id="rId27"/>
    <p:sldId id="296" r:id="rId28"/>
    <p:sldId id="267" r:id="rId29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640" autoAdjust="0"/>
  </p:normalViewPr>
  <p:slideViewPr>
    <p:cSldViewPr snapToGrid="0">
      <p:cViewPr varScale="1">
        <p:scale>
          <a:sx n="57" d="100"/>
          <a:sy n="57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6CB14-6623-47D8-8384-33A3DFB3F17F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C0B8565-861C-4556-B1A7-E6A263E2A691}">
      <dgm:prSet phldrT="[文字]" custT="1"/>
      <dgm:spPr/>
      <dgm:t>
        <a:bodyPr/>
        <a:lstStyle/>
        <a:p>
          <a:r>
            <a:rPr lang="zh-TW" altLang="en-US" sz="2800" b="1" dirty="0" smtClean="0"/>
            <a:t>社區</a:t>
          </a:r>
          <a:endParaRPr lang="zh-TW" altLang="en-US" sz="2800" b="1" dirty="0"/>
        </a:p>
      </dgm:t>
    </dgm:pt>
    <dgm:pt modelId="{8867CF89-1703-45E5-A1FC-9F09D1D63042}" type="parTrans" cxnId="{30DF40D4-CF88-4E2D-87FB-E0B93573458C}">
      <dgm:prSet/>
      <dgm:spPr/>
      <dgm:t>
        <a:bodyPr/>
        <a:lstStyle/>
        <a:p>
          <a:endParaRPr lang="zh-TW" altLang="en-US"/>
        </a:p>
      </dgm:t>
    </dgm:pt>
    <dgm:pt modelId="{132F3ADF-24DE-41E9-9C95-3CB491FFAE72}" type="sibTrans" cxnId="{30DF40D4-CF88-4E2D-87FB-E0B93573458C}">
      <dgm:prSet/>
      <dgm:spPr/>
      <dgm:t>
        <a:bodyPr/>
        <a:lstStyle/>
        <a:p>
          <a:endParaRPr lang="zh-TW" altLang="en-US"/>
        </a:p>
      </dgm:t>
    </dgm:pt>
    <dgm:pt modelId="{5A415E92-45E7-4AED-9406-0A4A37D9090E}">
      <dgm:prSet phldrT="[文字]" custT="1"/>
      <dgm:spPr/>
      <dgm:t>
        <a:bodyPr/>
        <a:lstStyle/>
        <a:p>
          <a:r>
            <a:rPr lang="zh-TW" altLang="en-US" sz="2800" b="1" dirty="0" smtClean="0"/>
            <a:t>學校</a:t>
          </a:r>
          <a:endParaRPr lang="zh-TW" altLang="en-US" sz="2800" b="1" dirty="0"/>
        </a:p>
      </dgm:t>
    </dgm:pt>
    <dgm:pt modelId="{CEF2BBC4-2A9A-4F41-96BE-928A4D248C75}" type="parTrans" cxnId="{A3D6AE25-8376-4DC3-96A6-CFAAE4B5005B}">
      <dgm:prSet/>
      <dgm:spPr/>
      <dgm:t>
        <a:bodyPr/>
        <a:lstStyle/>
        <a:p>
          <a:endParaRPr lang="zh-TW" altLang="en-US"/>
        </a:p>
      </dgm:t>
    </dgm:pt>
    <dgm:pt modelId="{998DD99F-3332-441B-925D-C4427E7B7E5F}" type="sibTrans" cxnId="{A3D6AE25-8376-4DC3-96A6-CFAAE4B5005B}">
      <dgm:prSet/>
      <dgm:spPr/>
      <dgm:t>
        <a:bodyPr/>
        <a:lstStyle/>
        <a:p>
          <a:endParaRPr lang="zh-TW" altLang="en-US"/>
        </a:p>
      </dgm:t>
    </dgm:pt>
    <dgm:pt modelId="{C13ADF6E-2869-4E2F-8391-23D5CC3E44EA}">
      <dgm:prSet phldrT="[文字]" custT="1"/>
      <dgm:spPr/>
      <dgm:t>
        <a:bodyPr/>
        <a:lstStyle/>
        <a:p>
          <a:r>
            <a:rPr lang="zh-TW" altLang="en-US" sz="2800" b="1" dirty="0" smtClean="0"/>
            <a:t>家庭</a:t>
          </a:r>
          <a:endParaRPr lang="zh-TW" altLang="en-US" sz="2800" b="1" dirty="0"/>
        </a:p>
      </dgm:t>
    </dgm:pt>
    <dgm:pt modelId="{DE190778-7F83-4E72-98C7-B742A457A26E}" type="parTrans" cxnId="{BC14C647-8F6B-4136-BE65-8211033D5F8D}">
      <dgm:prSet/>
      <dgm:spPr/>
      <dgm:t>
        <a:bodyPr/>
        <a:lstStyle/>
        <a:p>
          <a:endParaRPr lang="zh-TW" altLang="en-US"/>
        </a:p>
      </dgm:t>
    </dgm:pt>
    <dgm:pt modelId="{20604931-A88F-44F1-A909-3CB5F63790CE}" type="sibTrans" cxnId="{BC14C647-8F6B-4136-BE65-8211033D5F8D}">
      <dgm:prSet/>
      <dgm:spPr/>
      <dgm:t>
        <a:bodyPr/>
        <a:lstStyle/>
        <a:p>
          <a:endParaRPr lang="zh-TW" altLang="en-US"/>
        </a:p>
      </dgm:t>
    </dgm:pt>
    <dgm:pt modelId="{D4A0B74B-2F41-47C8-9FA2-386E6F40ACAB}">
      <dgm:prSet phldrT="[文字]" custT="1"/>
      <dgm:spPr/>
      <dgm:t>
        <a:bodyPr/>
        <a:lstStyle/>
        <a:p>
          <a:r>
            <a:rPr lang="zh-TW" altLang="en-US" sz="2800" b="1" dirty="0" smtClean="0"/>
            <a:t>孩子</a:t>
          </a:r>
          <a:endParaRPr lang="zh-TW" altLang="en-US" sz="2800" b="1" dirty="0"/>
        </a:p>
      </dgm:t>
    </dgm:pt>
    <dgm:pt modelId="{EE7D21E1-E6D0-4739-ADC2-FB9976B5704C}" type="parTrans" cxnId="{C29FEAD2-0108-4507-BC79-2B86C8372779}">
      <dgm:prSet/>
      <dgm:spPr/>
      <dgm:t>
        <a:bodyPr/>
        <a:lstStyle/>
        <a:p>
          <a:endParaRPr lang="zh-TW" altLang="en-US"/>
        </a:p>
      </dgm:t>
    </dgm:pt>
    <dgm:pt modelId="{F63A1B1E-B785-4F68-BA70-F8E4ECE3B40B}" type="sibTrans" cxnId="{C29FEAD2-0108-4507-BC79-2B86C8372779}">
      <dgm:prSet/>
      <dgm:spPr/>
      <dgm:t>
        <a:bodyPr/>
        <a:lstStyle/>
        <a:p>
          <a:endParaRPr lang="zh-TW" altLang="en-US"/>
        </a:p>
      </dgm:t>
    </dgm:pt>
    <dgm:pt modelId="{324FD9C9-452F-4F85-A133-A5F25017C9AF}" type="pres">
      <dgm:prSet presAssocID="{9D06CB14-6623-47D8-8384-33A3DFB3F17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6AC504-AAB4-4659-B8D5-73694832A4DF}" type="pres">
      <dgm:prSet presAssocID="{9D06CB14-6623-47D8-8384-33A3DFB3F17F}" presName="comp1" presStyleCnt="0"/>
      <dgm:spPr/>
    </dgm:pt>
    <dgm:pt modelId="{DF4B234C-13BF-4165-9245-0CEC5BF527E7}" type="pres">
      <dgm:prSet presAssocID="{9D06CB14-6623-47D8-8384-33A3DFB3F17F}" presName="circle1" presStyleLbl="node1" presStyleIdx="0" presStyleCnt="4"/>
      <dgm:spPr/>
      <dgm:t>
        <a:bodyPr/>
        <a:lstStyle/>
        <a:p>
          <a:endParaRPr lang="zh-TW" altLang="en-US"/>
        </a:p>
      </dgm:t>
    </dgm:pt>
    <dgm:pt modelId="{C64A12CF-8DC8-4942-ABD9-76EF57F57284}" type="pres">
      <dgm:prSet presAssocID="{9D06CB14-6623-47D8-8384-33A3DFB3F17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D0A128-0B18-4749-9C1F-36AEA4C3A01B}" type="pres">
      <dgm:prSet presAssocID="{9D06CB14-6623-47D8-8384-33A3DFB3F17F}" presName="comp2" presStyleCnt="0"/>
      <dgm:spPr/>
    </dgm:pt>
    <dgm:pt modelId="{705B2C84-9146-4B2A-BAB5-DEA1457175A3}" type="pres">
      <dgm:prSet presAssocID="{9D06CB14-6623-47D8-8384-33A3DFB3F17F}" presName="circle2" presStyleLbl="node1" presStyleIdx="1" presStyleCnt="4"/>
      <dgm:spPr/>
      <dgm:t>
        <a:bodyPr/>
        <a:lstStyle/>
        <a:p>
          <a:endParaRPr lang="zh-TW" altLang="en-US"/>
        </a:p>
      </dgm:t>
    </dgm:pt>
    <dgm:pt modelId="{B5925DDF-ED09-4C42-A4DF-4A6680C683C3}" type="pres">
      <dgm:prSet presAssocID="{9D06CB14-6623-47D8-8384-33A3DFB3F17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E64493-7AE9-4F8C-B3CB-4B083AC558E0}" type="pres">
      <dgm:prSet presAssocID="{9D06CB14-6623-47D8-8384-33A3DFB3F17F}" presName="comp3" presStyleCnt="0"/>
      <dgm:spPr/>
    </dgm:pt>
    <dgm:pt modelId="{F55E8787-344C-4083-9A15-FC132F11F824}" type="pres">
      <dgm:prSet presAssocID="{9D06CB14-6623-47D8-8384-33A3DFB3F17F}" presName="circle3" presStyleLbl="node1" presStyleIdx="2" presStyleCnt="4"/>
      <dgm:spPr/>
      <dgm:t>
        <a:bodyPr/>
        <a:lstStyle/>
        <a:p>
          <a:endParaRPr lang="zh-TW" altLang="en-US"/>
        </a:p>
      </dgm:t>
    </dgm:pt>
    <dgm:pt modelId="{FFC5533A-B210-4BF8-B0F5-90E326D69373}" type="pres">
      <dgm:prSet presAssocID="{9D06CB14-6623-47D8-8384-33A3DFB3F17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39815D-120F-4FC2-A071-14E272659421}" type="pres">
      <dgm:prSet presAssocID="{9D06CB14-6623-47D8-8384-33A3DFB3F17F}" presName="comp4" presStyleCnt="0"/>
      <dgm:spPr/>
    </dgm:pt>
    <dgm:pt modelId="{46F9E874-3316-41B4-BB88-8F34AA28A56F}" type="pres">
      <dgm:prSet presAssocID="{9D06CB14-6623-47D8-8384-33A3DFB3F17F}" presName="circle4" presStyleLbl="node1" presStyleIdx="3" presStyleCnt="4"/>
      <dgm:spPr/>
      <dgm:t>
        <a:bodyPr/>
        <a:lstStyle/>
        <a:p>
          <a:endParaRPr lang="zh-TW" altLang="en-US"/>
        </a:p>
      </dgm:t>
    </dgm:pt>
    <dgm:pt modelId="{BFAE1FD6-48CC-430E-9C79-D360D0BDD0DF}" type="pres">
      <dgm:prSet presAssocID="{9D06CB14-6623-47D8-8384-33A3DFB3F17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D3D99E-7EF6-45EF-8EA5-61E7610CE2CB}" type="presOf" srcId="{D4A0B74B-2F41-47C8-9FA2-386E6F40ACAB}" destId="{46F9E874-3316-41B4-BB88-8F34AA28A56F}" srcOrd="0" destOrd="0" presId="urn:microsoft.com/office/officeart/2005/8/layout/venn2"/>
    <dgm:cxn modelId="{BC14C647-8F6B-4136-BE65-8211033D5F8D}" srcId="{9D06CB14-6623-47D8-8384-33A3DFB3F17F}" destId="{C13ADF6E-2869-4E2F-8391-23D5CC3E44EA}" srcOrd="2" destOrd="0" parTransId="{DE190778-7F83-4E72-98C7-B742A457A26E}" sibTransId="{20604931-A88F-44F1-A909-3CB5F63790CE}"/>
    <dgm:cxn modelId="{A3D6AE25-8376-4DC3-96A6-CFAAE4B5005B}" srcId="{9D06CB14-6623-47D8-8384-33A3DFB3F17F}" destId="{5A415E92-45E7-4AED-9406-0A4A37D9090E}" srcOrd="1" destOrd="0" parTransId="{CEF2BBC4-2A9A-4F41-96BE-928A4D248C75}" sibTransId="{998DD99F-3332-441B-925D-C4427E7B7E5F}"/>
    <dgm:cxn modelId="{60B722CE-296E-4620-86B5-C669F895CE5A}" type="presOf" srcId="{5A415E92-45E7-4AED-9406-0A4A37D9090E}" destId="{B5925DDF-ED09-4C42-A4DF-4A6680C683C3}" srcOrd="1" destOrd="0" presId="urn:microsoft.com/office/officeart/2005/8/layout/venn2"/>
    <dgm:cxn modelId="{908E5B36-01AB-4088-84B2-A426126D4A66}" type="presOf" srcId="{C13ADF6E-2869-4E2F-8391-23D5CC3E44EA}" destId="{FFC5533A-B210-4BF8-B0F5-90E326D69373}" srcOrd="1" destOrd="0" presId="urn:microsoft.com/office/officeart/2005/8/layout/venn2"/>
    <dgm:cxn modelId="{55B17391-4664-4EC3-A5FC-404784EBECC9}" type="presOf" srcId="{9D06CB14-6623-47D8-8384-33A3DFB3F17F}" destId="{324FD9C9-452F-4F85-A133-A5F25017C9AF}" srcOrd="0" destOrd="0" presId="urn:microsoft.com/office/officeart/2005/8/layout/venn2"/>
    <dgm:cxn modelId="{C29FEAD2-0108-4507-BC79-2B86C8372779}" srcId="{9D06CB14-6623-47D8-8384-33A3DFB3F17F}" destId="{D4A0B74B-2F41-47C8-9FA2-386E6F40ACAB}" srcOrd="3" destOrd="0" parTransId="{EE7D21E1-E6D0-4739-ADC2-FB9976B5704C}" sibTransId="{F63A1B1E-B785-4F68-BA70-F8E4ECE3B40B}"/>
    <dgm:cxn modelId="{9D2A0084-60DC-4776-9C59-D2917A0C326E}" type="presOf" srcId="{C13ADF6E-2869-4E2F-8391-23D5CC3E44EA}" destId="{F55E8787-344C-4083-9A15-FC132F11F824}" srcOrd="0" destOrd="0" presId="urn:microsoft.com/office/officeart/2005/8/layout/venn2"/>
    <dgm:cxn modelId="{30DF40D4-CF88-4E2D-87FB-E0B93573458C}" srcId="{9D06CB14-6623-47D8-8384-33A3DFB3F17F}" destId="{1C0B8565-861C-4556-B1A7-E6A263E2A691}" srcOrd="0" destOrd="0" parTransId="{8867CF89-1703-45E5-A1FC-9F09D1D63042}" sibTransId="{132F3ADF-24DE-41E9-9C95-3CB491FFAE72}"/>
    <dgm:cxn modelId="{D88ED2C3-2643-44E3-873B-E982315B6A40}" type="presOf" srcId="{1C0B8565-861C-4556-B1A7-E6A263E2A691}" destId="{C64A12CF-8DC8-4942-ABD9-76EF57F57284}" srcOrd="1" destOrd="0" presId="urn:microsoft.com/office/officeart/2005/8/layout/venn2"/>
    <dgm:cxn modelId="{682CF79A-C213-4C1B-83AC-2A7F58B32EFC}" type="presOf" srcId="{5A415E92-45E7-4AED-9406-0A4A37D9090E}" destId="{705B2C84-9146-4B2A-BAB5-DEA1457175A3}" srcOrd="0" destOrd="0" presId="urn:microsoft.com/office/officeart/2005/8/layout/venn2"/>
    <dgm:cxn modelId="{60BBFD85-E781-400B-A69E-6DBAF558D285}" type="presOf" srcId="{D4A0B74B-2F41-47C8-9FA2-386E6F40ACAB}" destId="{BFAE1FD6-48CC-430E-9C79-D360D0BDD0DF}" srcOrd="1" destOrd="0" presId="urn:microsoft.com/office/officeart/2005/8/layout/venn2"/>
    <dgm:cxn modelId="{677F5203-7C5E-4038-AC04-35394D32CCB3}" type="presOf" srcId="{1C0B8565-861C-4556-B1A7-E6A263E2A691}" destId="{DF4B234C-13BF-4165-9245-0CEC5BF527E7}" srcOrd="0" destOrd="0" presId="urn:microsoft.com/office/officeart/2005/8/layout/venn2"/>
    <dgm:cxn modelId="{92D8D598-8ECE-4EFE-AB4B-5AD06C92CEA6}" type="presParOf" srcId="{324FD9C9-452F-4F85-A133-A5F25017C9AF}" destId="{826AC504-AAB4-4659-B8D5-73694832A4DF}" srcOrd="0" destOrd="0" presId="urn:microsoft.com/office/officeart/2005/8/layout/venn2"/>
    <dgm:cxn modelId="{FDE83C44-B27C-45BC-B248-A58E31D48E2F}" type="presParOf" srcId="{826AC504-AAB4-4659-B8D5-73694832A4DF}" destId="{DF4B234C-13BF-4165-9245-0CEC5BF527E7}" srcOrd="0" destOrd="0" presId="urn:microsoft.com/office/officeart/2005/8/layout/venn2"/>
    <dgm:cxn modelId="{B7F4EA58-9222-4331-97B6-10FDCE2677FB}" type="presParOf" srcId="{826AC504-AAB4-4659-B8D5-73694832A4DF}" destId="{C64A12CF-8DC8-4942-ABD9-76EF57F57284}" srcOrd="1" destOrd="0" presId="urn:microsoft.com/office/officeart/2005/8/layout/venn2"/>
    <dgm:cxn modelId="{79CBAA6A-9A67-4B5A-B48F-70C04B19619D}" type="presParOf" srcId="{324FD9C9-452F-4F85-A133-A5F25017C9AF}" destId="{6FD0A128-0B18-4749-9C1F-36AEA4C3A01B}" srcOrd="1" destOrd="0" presId="urn:microsoft.com/office/officeart/2005/8/layout/venn2"/>
    <dgm:cxn modelId="{F6C0373C-B583-4414-8369-E8AC432A7BD7}" type="presParOf" srcId="{6FD0A128-0B18-4749-9C1F-36AEA4C3A01B}" destId="{705B2C84-9146-4B2A-BAB5-DEA1457175A3}" srcOrd="0" destOrd="0" presId="urn:microsoft.com/office/officeart/2005/8/layout/venn2"/>
    <dgm:cxn modelId="{F1ED1DBE-3D2C-423A-99C4-14FC82CB05CF}" type="presParOf" srcId="{6FD0A128-0B18-4749-9C1F-36AEA4C3A01B}" destId="{B5925DDF-ED09-4C42-A4DF-4A6680C683C3}" srcOrd="1" destOrd="0" presId="urn:microsoft.com/office/officeart/2005/8/layout/venn2"/>
    <dgm:cxn modelId="{F67BE352-1575-467E-80F0-FB3E91F1B646}" type="presParOf" srcId="{324FD9C9-452F-4F85-A133-A5F25017C9AF}" destId="{9CE64493-7AE9-4F8C-B3CB-4B083AC558E0}" srcOrd="2" destOrd="0" presId="urn:microsoft.com/office/officeart/2005/8/layout/venn2"/>
    <dgm:cxn modelId="{C6546A42-91CC-4C2C-B11F-E9AC41CD418C}" type="presParOf" srcId="{9CE64493-7AE9-4F8C-B3CB-4B083AC558E0}" destId="{F55E8787-344C-4083-9A15-FC132F11F824}" srcOrd="0" destOrd="0" presId="urn:microsoft.com/office/officeart/2005/8/layout/venn2"/>
    <dgm:cxn modelId="{27E890F6-C1D0-4F43-92B8-D10B5BC3505D}" type="presParOf" srcId="{9CE64493-7AE9-4F8C-B3CB-4B083AC558E0}" destId="{FFC5533A-B210-4BF8-B0F5-90E326D69373}" srcOrd="1" destOrd="0" presId="urn:microsoft.com/office/officeart/2005/8/layout/venn2"/>
    <dgm:cxn modelId="{E95403BE-FB59-4A92-8123-BD444B9EAC6A}" type="presParOf" srcId="{324FD9C9-452F-4F85-A133-A5F25017C9AF}" destId="{CB39815D-120F-4FC2-A071-14E272659421}" srcOrd="3" destOrd="0" presId="urn:microsoft.com/office/officeart/2005/8/layout/venn2"/>
    <dgm:cxn modelId="{5B6C24E5-F1F6-4BB2-AD25-D3F276C16EB0}" type="presParOf" srcId="{CB39815D-120F-4FC2-A071-14E272659421}" destId="{46F9E874-3316-41B4-BB88-8F34AA28A56F}" srcOrd="0" destOrd="0" presId="urn:microsoft.com/office/officeart/2005/8/layout/venn2"/>
    <dgm:cxn modelId="{E97C622B-AEF1-406D-A23D-0367EC4F2521}" type="presParOf" srcId="{CB39815D-120F-4FC2-A071-14E272659421}" destId="{BFAE1FD6-48CC-430E-9C79-D360D0BDD0D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234C-13BF-4165-9245-0CEC5BF527E7}">
      <dsp:nvSpPr>
        <dsp:cNvPr id="0" name=""/>
        <dsp:cNvSpPr/>
      </dsp:nvSpPr>
      <dsp:spPr>
        <a:xfrm>
          <a:off x="2628900" y="0"/>
          <a:ext cx="4114800" cy="4114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社區</a:t>
          </a:r>
          <a:endParaRPr lang="zh-TW" altLang="en-US" sz="2800" b="1" kern="1200" dirty="0"/>
        </a:p>
      </dsp:txBody>
      <dsp:txXfrm>
        <a:off x="4111050" y="205739"/>
        <a:ext cx="1150498" cy="617220"/>
      </dsp:txXfrm>
    </dsp:sp>
    <dsp:sp modelId="{705B2C84-9146-4B2A-BAB5-DEA1457175A3}">
      <dsp:nvSpPr>
        <dsp:cNvPr id="0" name=""/>
        <dsp:cNvSpPr/>
      </dsp:nvSpPr>
      <dsp:spPr>
        <a:xfrm>
          <a:off x="3040380" y="822960"/>
          <a:ext cx="3291840" cy="32918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學校</a:t>
          </a:r>
          <a:endParaRPr lang="zh-TW" altLang="en-US" sz="2800" b="1" kern="1200" dirty="0"/>
        </a:p>
      </dsp:txBody>
      <dsp:txXfrm>
        <a:off x="4111050" y="1020470"/>
        <a:ext cx="1150498" cy="592531"/>
      </dsp:txXfrm>
    </dsp:sp>
    <dsp:sp modelId="{F55E8787-344C-4083-9A15-FC132F11F824}">
      <dsp:nvSpPr>
        <dsp:cNvPr id="0" name=""/>
        <dsp:cNvSpPr/>
      </dsp:nvSpPr>
      <dsp:spPr>
        <a:xfrm>
          <a:off x="3451860" y="1645919"/>
          <a:ext cx="2468880" cy="24688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家庭</a:t>
          </a:r>
          <a:endParaRPr lang="zh-TW" altLang="en-US" sz="2800" b="1" kern="1200" dirty="0"/>
        </a:p>
      </dsp:txBody>
      <dsp:txXfrm>
        <a:off x="4111050" y="1831085"/>
        <a:ext cx="1150498" cy="555498"/>
      </dsp:txXfrm>
    </dsp:sp>
    <dsp:sp modelId="{46F9E874-3316-41B4-BB88-8F34AA28A56F}">
      <dsp:nvSpPr>
        <dsp:cNvPr id="0" name=""/>
        <dsp:cNvSpPr/>
      </dsp:nvSpPr>
      <dsp:spPr>
        <a:xfrm>
          <a:off x="3863340" y="2468880"/>
          <a:ext cx="1645920" cy="16459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孩子</a:t>
          </a:r>
          <a:endParaRPr lang="zh-TW" altLang="en-US" sz="2800" b="1" kern="1200" dirty="0"/>
        </a:p>
      </dsp:txBody>
      <dsp:txXfrm>
        <a:off x="4104379" y="2880360"/>
        <a:ext cx="1163841" cy="822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2025/3/21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2025/3/21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14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34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508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28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884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2025/3/21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2025/3/21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2025/3/21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2025/3/21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2025/3/21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2025/3/21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2025/3/21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2025/3/21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2025/3/21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2025/3/21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2025/3/21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2025/3/21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51764" y="614082"/>
            <a:ext cx="8683905" cy="2793906"/>
          </a:xfrm>
        </p:spPr>
        <p:txBody>
          <a:bodyPr rtlCol="0"/>
          <a:lstStyle/>
          <a:p>
            <a:pPr rtl="0">
              <a:lnSpc>
                <a:spcPts val="7920"/>
              </a:lnSpc>
              <a:spcBef>
                <a:spcPts val="2400"/>
              </a:spcBef>
              <a:spcAft>
                <a:spcPts val="1200"/>
              </a:spcAft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你好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~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我也好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</a:b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親師雙贏快、易、通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51764" y="4144228"/>
            <a:ext cx="7091361" cy="83820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3200" b="1" dirty="0" smtClean="0">
                <a:solidFill>
                  <a:schemeClr val="tx2"/>
                </a:solidFill>
                <a:latin typeface="Salesforce Sans"/>
                <a:sym typeface="Salesforce Sans"/>
              </a:rPr>
              <a:t>高雄市學生輔導諮商中心  林怡琳 督導</a:t>
            </a:r>
            <a:endParaRPr lang="zh-TW" altLang="en-US" sz="3200" b="1" dirty="0">
              <a:solidFill>
                <a:schemeClr val="tx2"/>
              </a:solidFill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730624"/>
          </a:xfrm>
        </p:spPr>
        <p:txBody>
          <a:bodyPr/>
          <a:lstStyle/>
          <a:p>
            <a:r>
              <a:rPr lang="zh-TW" altLang="en-US" b="1" dirty="0"/>
              <a:t>五、誠懇正直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33402" y="1707776"/>
            <a:ext cx="9372600" cy="4491318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誠懇正直可贏得信任，這是一項重要存款；反之，已有的建樹也會因行為不檢而被抹煞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爭取</a:t>
            </a:r>
            <a:r>
              <a:rPr lang="zh-TW" altLang="en-US" sz="2800" dirty="0"/>
              <a:t>學生或子女信賴的關鍵，往往繫於一人，尤其是其中最難纏的那一個。但若能以愛心與一貫的態度誠實對待此人，其他九十九人都會看在眼裡。從一個特例上，他們會知道某位師長是否值得信賴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b="1" dirty="0">
                <a:solidFill>
                  <a:srgbClr val="FF0000"/>
                </a:solidFill>
              </a:rPr>
              <a:t>請避免矯飾、欺騙、表裡不一，做個童叟無欺的人</a:t>
            </a:r>
          </a:p>
        </p:txBody>
      </p:sp>
    </p:spTree>
    <p:extLst>
      <p:ext uri="{BB962C8B-B14F-4D97-AF65-F5344CB8AC3E}">
        <p14:creationId xmlns:p14="http://schemas.microsoft.com/office/powerpoint/2010/main" val="34175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905435"/>
          </a:xfrm>
        </p:spPr>
        <p:txBody>
          <a:bodyPr/>
          <a:lstStyle/>
          <a:p>
            <a:r>
              <a:rPr lang="zh-TW" altLang="en-US" b="1" dirty="0"/>
              <a:t>六、勇於道歉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8213" y="1600200"/>
            <a:ext cx="9372600" cy="4975412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感情</a:t>
            </a:r>
            <a:r>
              <a:rPr lang="zh-TW" altLang="en-US" sz="2800" dirty="0"/>
              <a:t>銀行提款時，應勇於道歉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/>
              <a:t>這種勇氣並非人人具備，</a:t>
            </a:r>
            <a:r>
              <a:rPr lang="zh-TW" altLang="en-US" sz="2800" dirty="0">
                <a:solidFill>
                  <a:srgbClr val="FF0000"/>
                </a:solidFill>
              </a:rPr>
              <a:t>只有堅定自持、深具安全感</a:t>
            </a:r>
            <a:r>
              <a:rPr lang="zh-TW" altLang="en-US" sz="2800" dirty="0"/>
              <a:t>的人能夠如此。缺乏自信的人唯恐道歉會顯得軟弱，讓自己受傷害，使別人得寸進尺，還不如把</a:t>
            </a:r>
            <a:r>
              <a:rPr lang="zh-TW" altLang="en-US" sz="2800" dirty="0">
                <a:solidFill>
                  <a:srgbClr val="0070C0"/>
                </a:solidFill>
              </a:rPr>
              <a:t>過錯歸咎於人</a:t>
            </a:r>
            <a:r>
              <a:rPr lang="zh-TW" altLang="en-US" sz="2800" dirty="0"/>
              <a:t>，反而更容易些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/>
              <a:t>弱者才會殘忍，唯強者懂得溫柔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>
                <a:solidFill>
                  <a:srgbClr val="FF0000"/>
                </a:solidFill>
              </a:rPr>
              <a:t>由衷的歉意是正數，但習以為常就會被視為言不由衷，變成負數。一般人可以容忍錯誤，因為錯誤通常是無心之過；但動機不良或企圖文過飾非，就不會獲得寬恕。</a:t>
            </a:r>
          </a:p>
        </p:txBody>
      </p:sp>
    </p:spTree>
    <p:extLst>
      <p:ext uri="{BB962C8B-B14F-4D97-AF65-F5344CB8AC3E}">
        <p14:creationId xmlns:p14="http://schemas.microsoft.com/office/powerpoint/2010/main" val="26137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4084" y="0"/>
            <a:ext cx="9372600" cy="945776"/>
          </a:xfrm>
        </p:spPr>
        <p:txBody>
          <a:bodyPr/>
          <a:lstStyle/>
          <a:p>
            <a:r>
              <a:rPr lang="zh-TW" altLang="en-US" b="1" dirty="0"/>
              <a:t>親師溝通的技巧與</a:t>
            </a:r>
            <a:r>
              <a:rPr lang="zh-TW" altLang="en-US" b="1" dirty="0" smtClean="0"/>
              <a:t>策略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01906" y="1277471"/>
            <a:ext cx="9684778" cy="5580529"/>
          </a:xfrm>
        </p:spPr>
        <p:txBody>
          <a:bodyPr>
            <a:normAutofit lnSpcReduction="10000"/>
          </a:bodyPr>
          <a:lstStyle/>
          <a:p>
            <a:r>
              <a:rPr lang="en-US" altLang="zh-TW" sz="2400" b="1" dirty="0" smtClean="0"/>
              <a:t>1</a:t>
            </a:r>
            <a:r>
              <a:rPr lang="en-US" altLang="zh-TW" sz="2400" b="1" dirty="0"/>
              <a:t>. </a:t>
            </a:r>
            <a:r>
              <a:rPr lang="zh-TW" altLang="en-US" sz="2400" b="1" dirty="0" smtClean="0"/>
              <a:t>主動</a:t>
            </a:r>
            <a:r>
              <a:rPr lang="zh-TW" altLang="en-US" sz="2400" b="1" dirty="0"/>
              <a:t>聯繫與</a:t>
            </a:r>
            <a:r>
              <a:rPr lang="zh-TW" altLang="en-US" sz="2400" b="1" dirty="0" smtClean="0"/>
              <a:t>預約  </a:t>
            </a:r>
            <a:endParaRPr lang="zh-TW" altLang="en-US" sz="2400" b="1" dirty="0"/>
          </a:p>
          <a:p>
            <a:r>
              <a:rPr lang="zh-TW" altLang="en-US" sz="2400" dirty="0" smtClean="0"/>
              <a:t>主動</a:t>
            </a:r>
            <a:r>
              <a:rPr lang="zh-TW" altLang="en-US" sz="2400" dirty="0"/>
              <a:t>向老師詢問合適的會談時間，這樣可以避免打擾老師的日常工作。</a:t>
            </a:r>
          </a:p>
          <a:p>
            <a:r>
              <a:rPr lang="zh-TW" altLang="en-US" sz="2400" dirty="0" smtClean="0"/>
              <a:t>事先</a:t>
            </a:r>
            <a:r>
              <a:rPr lang="zh-TW" altLang="en-US" sz="2400" dirty="0"/>
              <a:t>約定會談內容，讓雙方都能有所準備，避免臨時溝通時語言不暢。</a:t>
            </a:r>
          </a:p>
          <a:p>
            <a:r>
              <a:rPr lang="en-US" altLang="zh-TW" sz="2400" b="1" dirty="0" smtClean="0"/>
              <a:t>2</a:t>
            </a:r>
            <a:r>
              <a:rPr lang="en-US" altLang="zh-TW" sz="2400" b="1" dirty="0"/>
              <a:t>. </a:t>
            </a:r>
            <a:r>
              <a:rPr lang="zh-TW" altLang="en-US" sz="2400" b="1" dirty="0" smtClean="0"/>
              <a:t>保持</a:t>
            </a:r>
            <a:r>
              <a:rPr lang="zh-TW" altLang="en-US" sz="2400" b="1" dirty="0"/>
              <a:t>禮貌與</a:t>
            </a:r>
            <a:r>
              <a:rPr lang="zh-TW" altLang="en-US" sz="2400" b="1" dirty="0" smtClean="0"/>
              <a:t>尊重 </a:t>
            </a:r>
            <a:endParaRPr lang="zh-TW" altLang="en-US" sz="2400" b="1" dirty="0"/>
          </a:p>
          <a:p>
            <a:r>
              <a:rPr lang="zh-TW" altLang="en-US" sz="2400" dirty="0" smtClean="0"/>
              <a:t>尊重</a:t>
            </a:r>
            <a:r>
              <a:rPr lang="zh-TW" altLang="en-US" sz="2400" dirty="0"/>
              <a:t>老師的專業，聆聽老師的意見，並用平和語氣表達自己的觀點與擔憂。</a:t>
            </a:r>
          </a:p>
          <a:p>
            <a:r>
              <a:rPr lang="zh-TW" altLang="en-US" sz="2400" dirty="0" smtClean="0"/>
              <a:t>即使</a:t>
            </a:r>
            <a:r>
              <a:rPr lang="zh-TW" altLang="en-US" sz="2400" dirty="0"/>
              <a:t>遇到不同意見，也應保持冷靜、理性溝通。</a:t>
            </a:r>
          </a:p>
          <a:p>
            <a:r>
              <a:rPr lang="en-US" altLang="zh-TW" sz="2400" b="1" dirty="0" smtClean="0"/>
              <a:t>3</a:t>
            </a:r>
            <a:r>
              <a:rPr lang="en-US" altLang="zh-TW" sz="2400" b="1" dirty="0"/>
              <a:t>. </a:t>
            </a:r>
            <a:r>
              <a:rPr lang="zh-TW" altLang="en-US" sz="2400" b="1" dirty="0" smtClean="0"/>
              <a:t>具體</a:t>
            </a:r>
            <a:r>
              <a:rPr lang="zh-TW" altLang="en-US" sz="2400" b="1" dirty="0"/>
              <a:t>陳述問題與</a:t>
            </a:r>
            <a:r>
              <a:rPr lang="zh-TW" altLang="en-US" sz="2400" b="1" dirty="0" smtClean="0"/>
              <a:t>觀察  </a:t>
            </a:r>
            <a:endParaRPr lang="zh-TW" altLang="en-US" sz="2400" b="1" dirty="0"/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舉出</a:t>
            </a:r>
            <a:r>
              <a:rPr lang="zh-TW" altLang="en-US" sz="2400" b="1" dirty="0">
                <a:solidFill>
                  <a:srgbClr val="FF0000"/>
                </a:solidFill>
              </a:rPr>
              <a:t>具體例子說明孩子在學校的行為或學習狀況</a:t>
            </a:r>
            <a:r>
              <a:rPr lang="zh-TW" altLang="en-US" sz="2400" dirty="0"/>
              <a:t>，這樣可以讓老師更明白家長的關切點。</a:t>
            </a:r>
          </a:p>
          <a:p>
            <a:r>
              <a:rPr lang="zh-TW" altLang="en-US" sz="2400" dirty="0" smtClean="0"/>
              <a:t>可以</a:t>
            </a:r>
            <a:r>
              <a:rPr lang="zh-TW" altLang="en-US" sz="2400" dirty="0"/>
              <a:t>提前整理孩子在家的學習狀況或老師反饋中的重點，作為討論依據。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16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88459" y="510988"/>
            <a:ext cx="10058400" cy="5822577"/>
          </a:xfrm>
        </p:spPr>
        <p:txBody>
          <a:bodyPr>
            <a:normAutofit/>
          </a:bodyPr>
          <a:lstStyle/>
          <a:p>
            <a:r>
              <a:rPr lang="en-US" altLang="zh-TW" sz="2400" b="1" dirty="0"/>
              <a:t>4. </a:t>
            </a:r>
            <a:r>
              <a:rPr lang="zh-TW" altLang="en-US" sz="2400" b="1" dirty="0" smtClean="0"/>
              <a:t>共同</a:t>
            </a:r>
            <a:r>
              <a:rPr lang="zh-TW" altLang="en-US" sz="2400" b="1" dirty="0"/>
              <a:t>尋找解決</a:t>
            </a:r>
            <a:r>
              <a:rPr lang="zh-TW" altLang="en-US" sz="2400" b="1" dirty="0" smtClean="0"/>
              <a:t>方案  </a:t>
            </a:r>
            <a:endParaRPr lang="zh-TW" altLang="en-US" sz="2400" b="1" dirty="0"/>
          </a:p>
          <a:p>
            <a:r>
              <a:rPr lang="zh-TW" altLang="en-US" sz="2400" dirty="0" smtClean="0"/>
              <a:t>與</a:t>
            </a:r>
            <a:r>
              <a:rPr lang="zh-TW" altLang="en-US" sz="2400" dirty="0"/>
              <a:t>老師一起探討如何協助孩子克服困難，例如設定學習目標或制定課後輔導計劃。</a:t>
            </a:r>
          </a:p>
          <a:p>
            <a:r>
              <a:rPr lang="zh-TW" altLang="en-US" sz="2400" dirty="0" smtClean="0"/>
              <a:t>考慮</a:t>
            </a:r>
            <a:r>
              <a:rPr lang="zh-TW" altLang="en-US" sz="2400" dirty="0"/>
              <a:t>家校合作，分享各自可提供的支持資源。</a:t>
            </a:r>
          </a:p>
          <a:p>
            <a:r>
              <a:rPr lang="en-US" altLang="zh-TW" sz="2400" b="1" dirty="0" smtClean="0"/>
              <a:t>5</a:t>
            </a:r>
            <a:r>
              <a:rPr lang="en-US" altLang="zh-TW" sz="2400" b="1" dirty="0"/>
              <a:t>. </a:t>
            </a:r>
            <a:r>
              <a:rPr lang="zh-TW" altLang="en-US" sz="2400" b="1" dirty="0" smtClean="0"/>
              <a:t>持續</a:t>
            </a:r>
            <a:r>
              <a:rPr lang="zh-TW" altLang="en-US" sz="2400" b="1" dirty="0"/>
              <a:t>跟進與</a:t>
            </a:r>
            <a:r>
              <a:rPr lang="zh-TW" altLang="en-US" sz="2400" b="1" dirty="0" smtClean="0"/>
              <a:t>反饋</a:t>
            </a:r>
            <a:endParaRPr lang="zh-TW" altLang="en-US" sz="2400" b="1" dirty="0"/>
          </a:p>
          <a:p>
            <a:r>
              <a:rPr lang="zh-TW" altLang="en-US" sz="2400" dirty="0" smtClean="0"/>
              <a:t>會談</a:t>
            </a:r>
            <a:r>
              <a:rPr lang="zh-TW" altLang="en-US" sz="2400" dirty="0"/>
              <a:t>後，可以定期與老師保持聯絡，了解孩子的進展。</a:t>
            </a:r>
          </a:p>
          <a:p>
            <a:r>
              <a:rPr lang="zh-TW" altLang="en-US" sz="2400" dirty="0" smtClean="0"/>
              <a:t>根據</a:t>
            </a:r>
            <a:r>
              <a:rPr lang="zh-TW" altLang="en-US" sz="2400" dirty="0"/>
              <a:t>孩子的變化及時調整策略，讓溝通成為一個持續改善的過程。</a:t>
            </a:r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總之</a:t>
            </a:r>
            <a:r>
              <a:rPr lang="zh-TW" altLang="en-US" sz="2400" dirty="0"/>
              <a:t>，</a:t>
            </a:r>
            <a:r>
              <a:rPr lang="zh-TW" altLang="en-US" sz="2400" b="1" dirty="0">
                <a:solidFill>
                  <a:srgbClr val="FF0000"/>
                </a:solidFill>
              </a:rPr>
              <a:t>家長與老師之間的良好溝通建立在尊重、信任與共同關注孩子發展的基礎上</a:t>
            </a:r>
            <a:r>
              <a:rPr lang="zh-TW" altLang="en-US" sz="2400" dirty="0"/>
              <a:t>。透過積極主動、事先準備和持續關注，雙方能夠形成一個支持孩子成長的良好合作關係。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15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84931" y="1048871"/>
            <a:ext cx="6400801" cy="248602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模擬情境狀況討論</a:t>
            </a:r>
            <a:endParaRPr lang="zh-TW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4424" y="363070"/>
            <a:ext cx="9372600" cy="770965"/>
          </a:xfrm>
        </p:spPr>
        <p:txBody>
          <a:bodyPr/>
          <a:lstStyle/>
          <a:p>
            <a:r>
              <a:rPr lang="zh-TW" altLang="en-US" b="1" dirty="0"/>
              <a:t>案例 </a:t>
            </a:r>
            <a:r>
              <a:rPr lang="en-US" altLang="zh-TW" b="1" dirty="0"/>
              <a:t>1</a:t>
            </a:r>
            <a:r>
              <a:rPr lang="zh-TW" altLang="en-US" b="1" dirty="0"/>
              <a:t>：學生成績</a:t>
            </a:r>
            <a:r>
              <a:rPr lang="zh-TW" altLang="en-US" b="1" dirty="0" smtClean="0"/>
              <a:t>下滑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54424" y="1492623"/>
            <a:ext cx="9746223" cy="5150223"/>
          </a:xfrm>
        </p:spPr>
        <p:txBody>
          <a:bodyPr>
            <a:normAutofit/>
          </a:bodyPr>
          <a:lstStyle/>
          <a:p>
            <a:r>
              <a:rPr lang="zh-TW" altLang="en-US" sz="2800" b="1" dirty="0" smtClean="0"/>
              <a:t>情境</a:t>
            </a:r>
            <a:r>
              <a:rPr lang="zh-TW" altLang="en-US" sz="2800" dirty="0" smtClean="0"/>
              <a:t>：小</a:t>
            </a:r>
            <a:r>
              <a:rPr lang="zh-TW" altLang="en-US" sz="2800" dirty="0"/>
              <a:t>明最近成績下滑</a:t>
            </a:r>
            <a:r>
              <a:rPr lang="zh-TW" altLang="en-US" sz="2800" dirty="0" smtClean="0"/>
              <a:t>，希望與老師討論</a:t>
            </a:r>
            <a:r>
              <a:rPr lang="zh-TW" altLang="en-US" sz="2800" dirty="0"/>
              <a:t>原因並尋求解決方法。</a:t>
            </a:r>
          </a:p>
          <a:p>
            <a:r>
              <a:rPr lang="zh-TW" altLang="en-US" sz="2800" b="1" dirty="0"/>
              <a:t>溝通方式</a:t>
            </a:r>
            <a:r>
              <a:rPr lang="zh-TW" altLang="en-US" sz="2800" dirty="0"/>
              <a:t>：</a:t>
            </a:r>
          </a:p>
          <a:p>
            <a:pPr>
              <a:buFont typeface="+mj-lt"/>
              <a:buAutoNum type="arabicPeriod"/>
            </a:pPr>
            <a:r>
              <a:rPr lang="zh-TW" altLang="en-US" sz="2800" b="1" dirty="0"/>
              <a:t>主動聯繫</a:t>
            </a:r>
            <a:r>
              <a:rPr lang="zh-TW" altLang="en-US" sz="2800" dirty="0" smtClean="0"/>
              <a:t>：致電</a:t>
            </a:r>
            <a:r>
              <a:rPr lang="zh-TW" altLang="en-US" sz="2800" dirty="0"/>
              <a:t>或發訊息</a:t>
            </a:r>
            <a:r>
              <a:rPr lang="zh-TW" altLang="en-US" sz="2800" dirty="0" smtClean="0"/>
              <a:t>給老師，</a:t>
            </a:r>
            <a:r>
              <a:rPr lang="zh-TW" altLang="en-US" sz="2800" dirty="0"/>
              <a:t>說明小明的成績變化，並表示希望一起探討解決方法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" indent="0">
              <a:buNone/>
            </a:pPr>
            <a:r>
              <a:rPr lang="en-US" altLang="zh-TW" sz="2800" dirty="0" smtClean="0"/>
              <a:t>【</a:t>
            </a:r>
            <a:r>
              <a:rPr lang="zh-TW" altLang="en-US" sz="2800" dirty="0" smtClean="0"/>
              <a:t>範例訊息</a:t>
            </a:r>
            <a:r>
              <a:rPr lang="en-US" altLang="zh-TW" sz="2800" dirty="0" smtClean="0"/>
              <a:t>】</a:t>
            </a:r>
            <a:r>
              <a:rPr lang="zh-TW" altLang="en-US" sz="2800" dirty="0" smtClean="0"/>
              <a:t>：</a:t>
            </a:r>
            <a:br>
              <a:rPr lang="zh-TW" altLang="en-US" sz="2800" dirty="0" smtClean="0"/>
            </a:br>
            <a:r>
              <a:rPr lang="zh-TW" altLang="en-US" sz="2800" dirty="0" smtClean="0"/>
              <a:t>「老師，小明成績最近有些下滑</a:t>
            </a:r>
            <a:r>
              <a:rPr lang="zh-TW" altLang="en-US" sz="2800" dirty="0"/>
              <a:t>，想與您討論可能的原因</a:t>
            </a:r>
            <a:r>
              <a:rPr lang="zh-TW" altLang="en-US" sz="2800" dirty="0" smtClean="0"/>
              <a:t>，</a:t>
            </a:r>
            <a:r>
              <a:rPr lang="zh-TW" altLang="en-US" sz="2800" dirty="0" smtClean="0">
                <a:solidFill>
                  <a:srgbClr val="FF0000"/>
                </a:solidFill>
              </a:rPr>
              <a:t>是不是有哪些是家長需要多留意的</a:t>
            </a:r>
            <a:r>
              <a:rPr lang="zh-TW" altLang="en-US" sz="2800" dirty="0" smtClean="0"/>
              <a:t>？方便</a:t>
            </a:r>
            <a:r>
              <a:rPr lang="zh-TW" altLang="en-US" sz="2800" dirty="0"/>
              <a:t>時可約時間聊聊嗎？」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8213" y="143435"/>
            <a:ext cx="9372600" cy="891988"/>
          </a:xfrm>
        </p:spPr>
        <p:txBody>
          <a:bodyPr/>
          <a:lstStyle/>
          <a:p>
            <a:r>
              <a:rPr lang="zh-TW" altLang="en-US" b="1" dirty="0"/>
              <a:t>案例 </a:t>
            </a:r>
            <a:r>
              <a:rPr lang="en-US" altLang="zh-TW" b="1" dirty="0"/>
              <a:t>1</a:t>
            </a:r>
            <a:r>
              <a:rPr lang="zh-TW" altLang="en-US" b="1" dirty="0"/>
              <a:t>：學生成績下滑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8213" y="1264024"/>
            <a:ext cx="9372600" cy="5405717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altLang="zh-TW" sz="2200" b="1" dirty="0" smtClean="0">
                <a:solidFill>
                  <a:srgbClr val="595959"/>
                </a:solidFill>
              </a:rPr>
              <a:t>2</a:t>
            </a:r>
            <a:r>
              <a:rPr lang="en-US" altLang="zh-TW" sz="2400" b="1" dirty="0" smtClean="0">
                <a:solidFill>
                  <a:srgbClr val="595959"/>
                </a:solidFill>
              </a:rPr>
              <a:t>.</a:t>
            </a:r>
            <a:r>
              <a:rPr lang="zh-TW" altLang="en-US" sz="2400" b="1" dirty="0" smtClean="0">
                <a:solidFill>
                  <a:srgbClr val="595959"/>
                </a:solidFill>
              </a:rPr>
              <a:t>面談</a:t>
            </a:r>
            <a:r>
              <a:rPr lang="zh-TW" altLang="en-US" sz="2400" b="1" dirty="0">
                <a:solidFill>
                  <a:srgbClr val="595959"/>
                </a:solidFill>
              </a:rPr>
              <a:t>時的重點</a:t>
            </a:r>
            <a:r>
              <a:rPr lang="zh-TW" altLang="en-US" sz="2400" dirty="0">
                <a:solidFill>
                  <a:srgbClr val="595959"/>
                </a:solidFill>
              </a:rPr>
              <a:t>：</a:t>
            </a:r>
          </a:p>
          <a:p>
            <a:pPr marL="742950" lvl="1" indent="-285750">
              <a:buFont typeface="+mj-lt"/>
              <a:buAutoNum type="arabicPeriod"/>
            </a:pPr>
            <a:r>
              <a:rPr lang="zh-TW" altLang="en-US" sz="2400" dirty="0">
                <a:solidFill>
                  <a:srgbClr val="595959"/>
                </a:solidFill>
              </a:rPr>
              <a:t>先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肯定老師</a:t>
            </a:r>
            <a:r>
              <a:rPr lang="zh-TW" altLang="en-US" sz="2400" dirty="0" smtClean="0">
                <a:solidFill>
                  <a:srgbClr val="595959"/>
                </a:solidFill>
              </a:rPr>
              <a:t>對小</a:t>
            </a:r>
            <a:r>
              <a:rPr lang="zh-TW" altLang="en-US" sz="2400" dirty="0">
                <a:solidFill>
                  <a:srgbClr val="595959"/>
                </a:solidFill>
              </a:rPr>
              <a:t>明</a:t>
            </a:r>
            <a:r>
              <a:rPr lang="zh-TW" altLang="en-US" sz="2400" dirty="0" smtClean="0">
                <a:solidFill>
                  <a:srgbClr val="595959"/>
                </a:solidFill>
              </a:rPr>
              <a:t>的教導，例如</a:t>
            </a:r>
            <a:r>
              <a:rPr lang="zh-TW" altLang="en-US" sz="2400" dirty="0">
                <a:solidFill>
                  <a:srgbClr val="595959"/>
                </a:solidFill>
              </a:rPr>
              <a:t>：「小</a:t>
            </a:r>
            <a:r>
              <a:rPr lang="zh-TW" altLang="en-US" sz="2400" dirty="0" smtClean="0">
                <a:solidFill>
                  <a:srgbClr val="595959"/>
                </a:solidFill>
              </a:rPr>
              <a:t>明之前字都不工整，有老師的提醒，看起來舒服很多，我想老師一定花很多心力幫忙指導，謝謝老師</a:t>
            </a:r>
            <a:r>
              <a:rPr lang="en-US" altLang="zh-TW" sz="2400" dirty="0" smtClean="0">
                <a:solidFill>
                  <a:srgbClr val="595959"/>
                </a:solidFill>
              </a:rPr>
              <a:t>…..</a:t>
            </a:r>
            <a:r>
              <a:rPr lang="zh-TW" altLang="en-US" sz="2400" dirty="0" smtClean="0">
                <a:solidFill>
                  <a:srgbClr val="595959"/>
                </a:solidFill>
              </a:rPr>
              <a:t>」</a:t>
            </a:r>
            <a:endParaRPr lang="zh-TW" altLang="en-US" sz="2400" dirty="0">
              <a:solidFill>
                <a:srgbClr val="595959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zh-TW" altLang="en-US" sz="2400" dirty="0">
                <a:solidFill>
                  <a:srgbClr val="595959"/>
                </a:solidFill>
              </a:rPr>
              <a:t>接著</a:t>
            </a:r>
            <a:r>
              <a:rPr lang="zh-TW" altLang="en-US" sz="2400" b="1" dirty="0">
                <a:solidFill>
                  <a:srgbClr val="FF0000"/>
                </a:solidFill>
              </a:rPr>
              <a:t>說明具體問題</a:t>
            </a:r>
            <a:r>
              <a:rPr lang="zh-TW" altLang="en-US" sz="2400" dirty="0">
                <a:solidFill>
                  <a:srgbClr val="595959"/>
                </a:solidFill>
              </a:rPr>
              <a:t>，例如：</a:t>
            </a:r>
            <a:r>
              <a:rPr lang="zh-TW" altLang="en-US" sz="2400" dirty="0" smtClean="0">
                <a:solidFill>
                  <a:srgbClr val="595959"/>
                </a:solidFill>
              </a:rPr>
              <a:t>「之前他的數學成績，我看都還不錯，但</a:t>
            </a:r>
            <a:r>
              <a:rPr lang="zh-TW" altLang="en-US" sz="2400" dirty="0">
                <a:solidFill>
                  <a:srgbClr val="595959"/>
                </a:solidFill>
              </a:rPr>
              <a:t>最近幾次測驗分數下降，</a:t>
            </a:r>
            <a:r>
              <a:rPr lang="zh-TW" altLang="en-US" sz="2400" dirty="0" smtClean="0">
                <a:solidFill>
                  <a:srgbClr val="595959"/>
                </a:solidFill>
              </a:rPr>
              <a:t>我想問問老師，是不是他在上課或作業上，學習有什麼變化？」</a:t>
            </a:r>
            <a:endParaRPr lang="zh-TW" altLang="en-US" sz="2400" dirty="0">
              <a:solidFill>
                <a:srgbClr val="595959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zh-TW" altLang="en-US" sz="2400" dirty="0" smtClean="0">
                <a:solidFill>
                  <a:srgbClr val="595959"/>
                </a:solidFill>
              </a:rPr>
              <a:t>再來，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請真誠且明實地提出家長的觀察</a:t>
            </a:r>
            <a:r>
              <a:rPr lang="zh-TW" altLang="en-US" sz="2400" dirty="0">
                <a:solidFill>
                  <a:srgbClr val="595959"/>
                </a:solidFill>
              </a:rPr>
              <a:t>，例如：</a:t>
            </a:r>
            <a:r>
              <a:rPr lang="zh-TW" altLang="en-US" sz="2400" dirty="0" smtClean="0">
                <a:solidFill>
                  <a:srgbClr val="595959"/>
                </a:solidFill>
              </a:rPr>
              <a:t>「老師，我最近發現他回家寫功課時，都會發呆或不專心的玩橡皮擦等</a:t>
            </a:r>
            <a:r>
              <a:rPr lang="en-US" altLang="zh-TW" sz="2400" dirty="0" smtClean="0">
                <a:solidFill>
                  <a:srgbClr val="595959"/>
                </a:solidFill>
              </a:rPr>
              <a:t>….</a:t>
            </a:r>
            <a:r>
              <a:rPr lang="zh-TW" altLang="en-US" sz="2400" dirty="0" smtClean="0">
                <a:solidFill>
                  <a:srgbClr val="595959"/>
                </a:solidFill>
              </a:rPr>
              <a:t>不知道老師是不是也有觀察到？」</a:t>
            </a:r>
            <a:endParaRPr lang="zh-TW" altLang="en-US" sz="2400" dirty="0">
              <a:solidFill>
                <a:srgbClr val="595959"/>
              </a:solidFill>
            </a:endParaRPr>
          </a:p>
          <a:p>
            <a:r>
              <a:rPr lang="zh-TW" altLang="en-US" sz="2400" b="1" dirty="0">
                <a:solidFill>
                  <a:srgbClr val="595959"/>
                </a:solidFill>
              </a:rPr>
              <a:t>解決方案</a:t>
            </a:r>
            <a:r>
              <a:rPr lang="zh-TW" altLang="en-US" sz="2400" dirty="0">
                <a:solidFill>
                  <a:srgbClr val="595959"/>
                </a:solidFill>
              </a:rPr>
              <a:t>：</a:t>
            </a:r>
          </a:p>
          <a:p>
            <a:pPr marL="742950" lvl="1" indent="-285750">
              <a:buFont typeface="+mj-lt"/>
              <a:buAutoNum type="arabicPeriod"/>
            </a:pPr>
            <a:r>
              <a:rPr lang="zh-TW" altLang="en-US" sz="2400" dirty="0">
                <a:solidFill>
                  <a:srgbClr val="595959"/>
                </a:solidFill>
              </a:rPr>
              <a:t>共同檢討小明的作息，確保他有足夠的學習與休息時間。</a:t>
            </a:r>
          </a:p>
          <a:p>
            <a:pPr marL="742950" lvl="1" indent="-285750">
              <a:buFont typeface="+mj-lt"/>
              <a:buAutoNum type="arabicPeriod"/>
            </a:pPr>
            <a:r>
              <a:rPr lang="zh-TW" altLang="en-US" sz="2400" dirty="0">
                <a:solidFill>
                  <a:srgbClr val="595959"/>
                </a:solidFill>
              </a:rPr>
              <a:t>老師提供額外的學習資源或補課建議，家長在家督促完成作業</a:t>
            </a:r>
            <a:r>
              <a:rPr lang="zh-TW" altLang="en-US" sz="2200" dirty="0">
                <a:solidFill>
                  <a:srgbClr val="595959"/>
                </a:solidFill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71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8213" y="0"/>
            <a:ext cx="9372600" cy="733887"/>
          </a:xfrm>
        </p:spPr>
        <p:txBody>
          <a:bodyPr/>
          <a:lstStyle/>
          <a:p>
            <a:r>
              <a:rPr lang="zh-TW" altLang="en-US" b="1" dirty="0"/>
              <a:t>案例 </a:t>
            </a:r>
            <a:r>
              <a:rPr lang="en-US" altLang="zh-TW" b="1" dirty="0"/>
              <a:t>2</a:t>
            </a:r>
            <a:r>
              <a:rPr lang="zh-TW" altLang="en-US" b="1" dirty="0"/>
              <a:t>：學生行為問題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67435" y="1116106"/>
            <a:ext cx="10233212" cy="5540188"/>
          </a:xfrm>
        </p:spPr>
        <p:txBody>
          <a:bodyPr>
            <a:normAutofit fontScale="92500"/>
          </a:bodyPr>
          <a:lstStyle/>
          <a:p>
            <a:r>
              <a:rPr lang="zh-TW" altLang="en-US" sz="2400" b="1" dirty="0"/>
              <a:t>情境</a:t>
            </a:r>
            <a:r>
              <a:rPr lang="zh-TW" altLang="en-US" sz="2400" dirty="0" smtClean="0"/>
              <a:t>：小</a:t>
            </a:r>
            <a:r>
              <a:rPr lang="zh-TW" altLang="en-US" sz="2400" dirty="0"/>
              <a:t>華在學校經常上課講話，影響其他同學。</a:t>
            </a:r>
          </a:p>
          <a:p>
            <a:r>
              <a:rPr lang="zh-TW" altLang="en-US" sz="2400" b="1" dirty="0"/>
              <a:t>溝通方式</a:t>
            </a:r>
            <a:r>
              <a:rPr lang="zh-TW" altLang="en-US" sz="2400" dirty="0"/>
              <a:t>：</a:t>
            </a:r>
          </a:p>
          <a:p>
            <a:pPr>
              <a:buFont typeface="+mj-lt"/>
              <a:buAutoNum type="arabicPeriod"/>
            </a:pPr>
            <a:r>
              <a:rPr lang="zh-TW" altLang="en-US" sz="2400" b="1" dirty="0"/>
              <a:t>非正式聯繫</a:t>
            </a:r>
            <a:r>
              <a:rPr lang="zh-TW" altLang="en-US" sz="2400" dirty="0"/>
              <a:t>：</a:t>
            </a:r>
            <a:br>
              <a:rPr lang="zh-TW" altLang="en-US" sz="2400" dirty="0"/>
            </a:br>
            <a:r>
              <a:rPr lang="zh-TW" altLang="en-US" sz="2400" dirty="0"/>
              <a:t>老師透過班級聯絡本或簡訊告知家長：「小華最近上課時偶爾會講話，可能影響到其他同學，您有空的話我們可以聊聊，一起幫助他。」</a:t>
            </a:r>
          </a:p>
          <a:p>
            <a:pPr>
              <a:buFont typeface="+mj-lt"/>
              <a:buAutoNum type="arabicPeriod"/>
            </a:pPr>
            <a:r>
              <a:rPr lang="zh-TW" altLang="en-US" sz="2400" b="1" dirty="0"/>
              <a:t>正式會面</a:t>
            </a:r>
            <a:r>
              <a:rPr lang="zh-TW" altLang="en-US" sz="2400" dirty="0"/>
              <a:t>：</a:t>
            </a:r>
          </a:p>
          <a:p>
            <a:pPr marL="742950" lvl="1" indent="-285750">
              <a:buFont typeface="+mj-lt"/>
              <a:buAutoNum type="arabicPeriod"/>
            </a:pPr>
            <a:r>
              <a:rPr lang="zh-TW" altLang="en-US" sz="2400" dirty="0">
                <a:solidFill>
                  <a:srgbClr val="FF0000"/>
                </a:solidFill>
              </a:rPr>
              <a:t>說明具體行為</a:t>
            </a:r>
            <a:r>
              <a:rPr lang="zh-TW" altLang="en-US" sz="2400" dirty="0"/>
              <a:t>：例如「小華上週有三次在上課時講話，我提醒後他有些改善，但還需要進一步調整。」</a:t>
            </a:r>
          </a:p>
          <a:p>
            <a:pPr marL="742950" lvl="1" indent="-285750">
              <a:buFont typeface="+mj-lt"/>
              <a:buAutoNum type="arabicPeriod"/>
            </a:pPr>
            <a:r>
              <a:rPr lang="zh-TW" altLang="en-US" sz="2400" dirty="0"/>
              <a:t>詢問家長的看法：例如「請問在家裡，您有注意到他是否也容易分心嗎？」</a:t>
            </a:r>
          </a:p>
          <a:p>
            <a:pPr>
              <a:buFont typeface="+mj-lt"/>
              <a:buAutoNum type="arabicPeriod"/>
            </a:pPr>
            <a:r>
              <a:rPr lang="zh-TW" altLang="en-US" sz="2400" b="1" dirty="0"/>
              <a:t>解決方案</a:t>
            </a:r>
            <a:r>
              <a:rPr lang="zh-TW" altLang="en-US" sz="2400" dirty="0"/>
              <a:t>：</a:t>
            </a:r>
          </a:p>
          <a:p>
            <a:pPr marL="742950" lvl="1" indent="-285750">
              <a:buFont typeface="+mj-lt"/>
              <a:buAutoNum type="arabicPeriod"/>
            </a:pPr>
            <a:r>
              <a:rPr lang="zh-TW" altLang="en-US" sz="2400" dirty="0"/>
              <a:t>與家長一起制定具體的改善行為計畫，例如給予小華每節課的專注目標，達成後獎勵小貼紙。</a:t>
            </a:r>
          </a:p>
          <a:p>
            <a:pPr marL="742950" lvl="1" indent="-285750">
              <a:buFont typeface="+mj-lt"/>
              <a:buAutoNum type="arabicPeriod"/>
            </a:pPr>
            <a:r>
              <a:rPr lang="zh-TW" altLang="en-US" sz="2400" dirty="0"/>
              <a:t>老師與家長每週回報進展，必要時尋求學校輔導老師協助。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65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85047" y="0"/>
            <a:ext cx="10061295" cy="824753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延伸題：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01906" y="1084729"/>
            <a:ext cx="10246658" cy="5737412"/>
          </a:xfrm>
        </p:spPr>
        <p:txBody>
          <a:bodyPr>
            <a:noAutofit/>
          </a:bodyPr>
          <a:lstStyle/>
          <a:p>
            <a:r>
              <a:rPr lang="zh-TW" altLang="en-US" sz="2400" b="1" dirty="0" smtClean="0"/>
              <a:t>情境：</a:t>
            </a:r>
            <a:r>
              <a:rPr lang="zh-TW" altLang="en-US" sz="2400" dirty="0"/>
              <a:t>小孩在學校没辦法好好坐著上課，時常影響到其它同學學習，老師建議我們去醫院檢查</a:t>
            </a:r>
            <a:r>
              <a:rPr lang="zh-TW" altLang="en-US" sz="2400" dirty="0" smtClean="0"/>
              <a:t>，家人說，長大就好，可是我自己觀察小孩跟別的小孩玩時，好像也還好，只是活潑一點，容易玩瘋一點，回家時，話很多，可是你們不是說要多跟孩子聊天嗎？坐不住</a:t>
            </a:r>
            <a:r>
              <a:rPr lang="en-US" altLang="zh-TW" sz="2400" dirty="0" smtClean="0"/>
              <a:t>……</a:t>
            </a:r>
            <a:r>
              <a:rPr lang="zh-TW" altLang="en-US" sz="2400" dirty="0" smtClean="0"/>
              <a:t>嗯，有啦，看書不到</a:t>
            </a:r>
            <a:r>
              <a:rPr lang="en-US" altLang="zh-TW" sz="2400" dirty="0" smtClean="0"/>
              <a:t>10</a:t>
            </a:r>
            <a:r>
              <a:rPr lang="zh-TW" altLang="en-US" sz="2400" dirty="0" smtClean="0"/>
              <a:t>分鐘就要喝水、上廁所，不然就是隨便亂翻一下，說他看完了，可是他看電視、玩平板都專心吔</a:t>
            </a:r>
            <a:r>
              <a:rPr lang="en-US" altLang="zh-TW" sz="2400" dirty="0" smtClean="0"/>
              <a:t>!</a:t>
            </a:r>
          </a:p>
          <a:p>
            <a:r>
              <a:rPr lang="zh-TW" altLang="en-US" sz="2400" b="1" dirty="0" smtClean="0"/>
              <a:t>想想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r>
              <a:rPr lang="en-US" altLang="zh-TW" sz="2400" dirty="0" smtClean="0"/>
              <a:t>1</a:t>
            </a:r>
            <a:r>
              <a:rPr lang="en-US" altLang="zh-TW" sz="2400" dirty="0" smtClean="0">
                <a:solidFill>
                  <a:srgbClr val="FF0000"/>
                </a:solidFill>
              </a:rPr>
              <a:t>.</a:t>
            </a:r>
            <a:r>
              <a:rPr lang="zh-TW" altLang="en-US" sz="2400" dirty="0" smtClean="0">
                <a:solidFill>
                  <a:srgbClr val="FF0000"/>
                </a:solidFill>
              </a:rPr>
              <a:t>請先冷靜回想</a:t>
            </a:r>
            <a:r>
              <a:rPr lang="zh-TW" altLang="en-US" sz="2400" dirty="0" smtClean="0"/>
              <a:t>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跨情境</a:t>
            </a:r>
            <a:r>
              <a:rPr lang="zh-TW" altLang="en-US" sz="2400" dirty="0" smtClean="0"/>
              <a:t>，孩子是否</a:t>
            </a:r>
            <a:r>
              <a:rPr lang="zh-TW" altLang="en-US" sz="2400" dirty="0" smtClean="0">
                <a:solidFill>
                  <a:srgbClr val="FF0000"/>
                </a:solidFill>
              </a:rPr>
              <a:t>時常都出現躁動活潑</a:t>
            </a:r>
            <a:r>
              <a:rPr lang="zh-TW" altLang="en-US" sz="2400" dirty="0" smtClean="0"/>
              <a:t>，需要家長多次提醒或制止？</a:t>
            </a:r>
            <a:endParaRPr lang="en-US" altLang="zh-TW" sz="2400" dirty="0" smtClean="0"/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孩子</a:t>
            </a:r>
            <a:r>
              <a:rPr lang="zh-TW" altLang="en-US" sz="2400" dirty="0" smtClean="0">
                <a:solidFill>
                  <a:srgbClr val="FF0000"/>
                </a:solidFill>
              </a:rPr>
              <a:t>時常忘東忘西</a:t>
            </a:r>
            <a:r>
              <a:rPr lang="zh-TW" altLang="en-US" sz="2400" dirty="0" smtClean="0"/>
              <a:t>，需要您隨時提醒？</a:t>
            </a:r>
            <a:endParaRPr lang="en-US" altLang="zh-TW" sz="2400" dirty="0" smtClean="0"/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曾經多次</a:t>
            </a:r>
            <a:r>
              <a:rPr lang="zh-TW" altLang="en-US" sz="2400" dirty="0" smtClean="0">
                <a:solidFill>
                  <a:srgbClr val="FF0000"/>
                </a:solidFill>
              </a:rPr>
              <a:t>未經同意徑自拿別人的東西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r>
              <a:rPr lang="en-US" altLang="zh-TW" sz="2400" dirty="0" smtClean="0"/>
              <a:t>4.</a:t>
            </a:r>
            <a:r>
              <a:rPr lang="zh-TW" altLang="en-US" sz="2400" dirty="0" smtClean="0"/>
              <a:t>一群同年齡孩子玩樂時，我們的孩子特別瘋，</a:t>
            </a:r>
            <a:r>
              <a:rPr lang="zh-TW" altLang="en-US" sz="2400" dirty="0" smtClean="0">
                <a:solidFill>
                  <a:srgbClr val="FF0000"/>
                </a:solidFill>
              </a:rPr>
              <a:t>常常不按遊戲規則</a:t>
            </a:r>
            <a:r>
              <a:rPr lang="zh-TW" altLang="en-US" sz="2400" dirty="0" smtClean="0"/>
              <a:t>，最後跟同伴發生衝突？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54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797859"/>
          </a:xfrm>
        </p:spPr>
        <p:txBody>
          <a:bodyPr/>
          <a:lstStyle/>
          <a:p>
            <a:r>
              <a:rPr lang="zh-TW" altLang="en-US" b="1" dirty="0" smtClean="0"/>
              <a:t>別擔心，我們一起幫忙他</a:t>
            </a:r>
            <a:r>
              <a:rPr lang="en-US" altLang="zh-TW" b="1" dirty="0" smtClean="0"/>
              <a:t>…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可以試著這麼作：尋求專業醫療機構作進一步檢查</a:t>
            </a:r>
            <a:endParaRPr lang="en-US" altLang="zh-TW" sz="2800" dirty="0" smtClean="0"/>
          </a:p>
          <a:p>
            <a:r>
              <a:rPr lang="zh-TW" altLang="en-US" sz="2800" dirty="0" smtClean="0"/>
              <a:t>我的孩子真的是</a:t>
            </a:r>
            <a:r>
              <a:rPr lang="en-US" altLang="zh-TW" sz="2800" b="1" dirty="0" smtClean="0"/>
              <a:t>ADHD</a:t>
            </a:r>
            <a:r>
              <a:rPr lang="zh-TW" altLang="en-US" sz="2800" b="1" dirty="0"/>
              <a:t>注意力不足過動</a:t>
            </a:r>
            <a:r>
              <a:rPr lang="zh-TW" altLang="en-US" sz="2800" b="1" dirty="0" smtClean="0"/>
              <a:t>症</a:t>
            </a:r>
            <a:r>
              <a:rPr lang="zh-TW" altLang="en-US" sz="2800" dirty="0" smtClean="0"/>
              <a:t>，我可以怎麼幫忙他？</a:t>
            </a:r>
            <a:endParaRPr lang="en-US" altLang="zh-TW" sz="2800" dirty="0" smtClean="0"/>
          </a:p>
          <a:p>
            <a:r>
              <a:rPr lang="en-US" altLang="zh-TW" sz="2800" dirty="0" smtClean="0"/>
              <a:t>1.</a:t>
            </a:r>
            <a:r>
              <a:rPr lang="zh-TW" altLang="en-US" sz="2800" dirty="0" smtClean="0"/>
              <a:t>充份了解衛教知識</a:t>
            </a:r>
            <a:endParaRPr lang="en-US" altLang="zh-TW" sz="2800" dirty="0" smtClean="0"/>
          </a:p>
          <a:p>
            <a:r>
              <a:rPr lang="en-US" altLang="zh-TW" sz="2800" dirty="0" smtClean="0"/>
              <a:t>2.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鐵三角關係緊密合作，  學校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—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家庭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—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醫院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en-US" altLang="zh-TW" sz="2800" dirty="0" smtClean="0"/>
              <a:t>3.</a:t>
            </a:r>
            <a:r>
              <a:rPr lang="zh-TW" altLang="en-US" sz="2800" dirty="0" smtClean="0"/>
              <a:t>飲食調整</a:t>
            </a:r>
            <a:endParaRPr lang="en-US" altLang="zh-TW" sz="2800" dirty="0" smtClean="0"/>
          </a:p>
          <a:p>
            <a:r>
              <a:rPr lang="en-US" altLang="zh-TW" sz="2800" dirty="0" smtClean="0"/>
              <a:t>4.</a:t>
            </a:r>
            <a:r>
              <a:rPr lang="zh-TW" altLang="en-US" sz="2800" dirty="0" smtClean="0"/>
              <a:t>充足睡眠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565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0331" y="484095"/>
            <a:ext cx="9372600" cy="1290918"/>
          </a:xfrm>
        </p:spPr>
        <p:txBody>
          <a:bodyPr rtlCol="0"/>
          <a:lstStyle/>
          <a:p>
            <a:pPr rtl="0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lesforce Sans"/>
                <a:sym typeface="Salesforce Sans"/>
              </a:rPr>
              <a:t>我們共處的環境</a:t>
            </a:r>
            <a:r>
              <a:rPr lang="en-US" altLang="zh-TW" dirty="0" smtClean="0">
                <a:latin typeface="Salesforce Sans"/>
                <a:sym typeface="Salesforce Sans"/>
              </a:rPr>
              <a:t>~~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647448"/>
              </p:ext>
            </p:extLst>
          </p:nvPr>
        </p:nvGraphicFramePr>
        <p:xfrm>
          <a:off x="2208213" y="1519238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8882" y="2277477"/>
            <a:ext cx="3455894" cy="963264"/>
          </a:xfrm>
        </p:spPr>
        <p:txBody>
          <a:bodyPr rtlCol="0"/>
          <a:lstStyle/>
          <a:p>
            <a:r>
              <a:rPr lang="en-US" altLang="zh-TW" b="1" dirty="0">
                <a:latin typeface="Salesforce Sans"/>
                <a:sym typeface="Salesforce Sans"/>
              </a:rPr>
              <a:t>A D H </a:t>
            </a:r>
            <a:r>
              <a:rPr lang="en-US" altLang="zh-TW" b="1" dirty="0" smtClean="0">
                <a:latin typeface="Salesforce Sans"/>
                <a:sym typeface="Salesforce Sans"/>
              </a:rPr>
              <a:t>D</a:t>
            </a:r>
            <a:br>
              <a:rPr lang="en-US" altLang="zh-TW" b="1" dirty="0" smtClean="0">
                <a:latin typeface="Salesforce Sans"/>
                <a:sym typeface="Salesforce Sans"/>
              </a:rPr>
            </a:br>
            <a:r>
              <a:rPr lang="zh-TW" altLang="en-US" b="1" dirty="0" smtClean="0">
                <a:latin typeface="Salesforce Sans"/>
                <a:sym typeface="Salesforce Sans"/>
              </a:rPr>
              <a:t>注意力</a:t>
            </a:r>
            <a:r>
              <a:rPr lang="zh-TW" altLang="en-US" b="1" dirty="0">
                <a:latin typeface="Salesforce Sans"/>
                <a:sym typeface="Salesforce Sans"/>
              </a:rPr>
              <a:t>不足過動</a:t>
            </a:r>
            <a:r>
              <a:rPr lang="zh-TW" altLang="en-US" b="1" dirty="0" smtClean="0">
                <a:latin typeface="Salesforce Sans"/>
                <a:sym typeface="Salesforce Sans"/>
              </a:rPr>
              <a:t>症</a:t>
            </a:r>
            <a:endParaRPr lang="zh-TW" altLang="en-US" b="1" dirty="0">
              <a:latin typeface="Salesforce Sans"/>
              <a:sym typeface="Salesforce Sans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sz="half" idx="2"/>
          </p:nvPr>
        </p:nvSpPr>
        <p:spPr>
          <a:xfrm>
            <a:off x="8538882" y="3415553"/>
            <a:ext cx="3028485" cy="2796987"/>
          </a:xfrm>
        </p:spPr>
        <p:txBody>
          <a:bodyPr rtlCol="0"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TW" sz="2400" b="1" dirty="0">
                <a:solidFill>
                  <a:srgbClr val="624D38"/>
                </a:solidFill>
                <a:latin typeface="Century Gothic"/>
              </a:rPr>
              <a:t>1.</a:t>
            </a:r>
            <a:r>
              <a:rPr lang="zh-TW" altLang="en-US" sz="2400" b="1" dirty="0">
                <a:solidFill>
                  <a:srgbClr val="624D38"/>
                </a:solidFill>
                <a:latin typeface="Century Gothic"/>
              </a:rPr>
              <a:t>研究發現 </a:t>
            </a:r>
            <a:r>
              <a:rPr lang="en-US" altLang="zh-TW" sz="2400" b="1" dirty="0">
                <a:solidFill>
                  <a:srgbClr val="624D38"/>
                </a:solidFill>
                <a:latin typeface="Century Gothic"/>
              </a:rPr>
              <a:t>ADHD </a:t>
            </a:r>
            <a:r>
              <a:rPr lang="zh-TW" altLang="en-US" sz="2400" b="1" dirty="0">
                <a:solidFill>
                  <a:srgbClr val="624D38"/>
                </a:solidFill>
                <a:latin typeface="Century Gothic"/>
              </a:rPr>
              <a:t>者的葡萄糖代謝活動明顯較低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TW" sz="2400" b="1" dirty="0">
                <a:solidFill>
                  <a:srgbClr val="624D38"/>
                </a:solidFill>
                <a:latin typeface="Century Gothic"/>
              </a:rPr>
              <a:t>2. </a:t>
            </a:r>
            <a:r>
              <a:rPr lang="zh-TW" altLang="en-US" sz="2400" b="1" dirty="0">
                <a:solidFill>
                  <a:srgbClr val="624D38"/>
                </a:solidFill>
                <a:latin typeface="Century Gothic"/>
              </a:rPr>
              <a:t>腦部傳導物質不足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TW" sz="2400" b="1" dirty="0">
                <a:solidFill>
                  <a:srgbClr val="624D38"/>
                </a:solidFill>
                <a:latin typeface="Century Gothic"/>
              </a:rPr>
              <a:t>3. </a:t>
            </a:r>
            <a:r>
              <a:rPr lang="zh-TW" altLang="en-US" sz="2400" b="1" dirty="0">
                <a:solidFill>
                  <a:srgbClr val="624D38"/>
                </a:solidFill>
                <a:latin typeface="Century Gothic"/>
              </a:rPr>
              <a:t>腦部額葉的發展較一般小孩慢</a:t>
            </a:r>
          </a:p>
          <a:p>
            <a:pPr rtl="0"/>
            <a:endParaRPr lang="zh-TW" altLang="en-US" dirty="0">
              <a:latin typeface="Salesforce Sans"/>
              <a:sym typeface="Salesforce San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34" y="468694"/>
            <a:ext cx="7871886" cy="458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3" y="1055175"/>
            <a:ext cx="11869941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4190" y="183777"/>
            <a:ext cx="9372600" cy="649941"/>
          </a:xfrm>
        </p:spPr>
        <p:txBody>
          <a:bodyPr/>
          <a:lstStyle/>
          <a:p>
            <a:r>
              <a:rPr lang="zh-TW" altLang="en-US" b="1" dirty="0"/>
              <a:t>延長睡眠可以提升專注力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116" y="975439"/>
            <a:ext cx="9589213" cy="57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7190" y="0"/>
            <a:ext cx="9372600" cy="813786"/>
          </a:xfrm>
        </p:spPr>
        <p:txBody>
          <a:bodyPr/>
          <a:lstStyle/>
          <a:p>
            <a:r>
              <a:rPr lang="zh-TW" altLang="en-US" dirty="0"/>
              <a:t>案例 </a:t>
            </a:r>
            <a:r>
              <a:rPr lang="en-US" altLang="zh-TW" dirty="0"/>
              <a:t>3</a:t>
            </a:r>
            <a:r>
              <a:rPr lang="zh-TW" altLang="en-US" dirty="0"/>
              <a:t>：家長對教師教學方式有疑問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36376" y="988597"/>
            <a:ext cx="10098741" cy="5674659"/>
          </a:xfrm>
        </p:spPr>
        <p:txBody>
          <a:bodyPr>
            <a:normAutofit/>
          </a:bodyPr>
          <a:lstStyle/>
          <a:p>
            <a:r>
              <a:rPr lang="zh-TW" altLang="en-US" sz="2400" b="1" dirty="0"/>
              <a:t>情境</a:t>
            </a:r>
            <a:r>
              <a:rPr lang="zh-TW" altLang="en-US" sz="2400" dirty="0" smtClean="0"/>
              <a:t>：某</a:t>
            </a:r>
            <a:r>
              <a:rPr lang="zh-TW" altLang="en-US" sz="2400" dirty="0"/>
              <a:t>家長質疑老師的作業量過多，導致孩子壓力太大。</a:t>
            </a:r>
          </a:p>
          <a:p>
            <a:r>
              <a:rPr lang="zh-TW" altLang="en-US" sz="2400" b="1" dirty="0"/>
              <a:t>溝通方式</a:t>
            </a:r>
            <a:r>
              <a:rPr lang="zh-TW" altLang="en-US" sz="2400" dirty="0"/>
              <a:t>：</a:t>
            </a:r>
          </a:p>
          <a:p>
            <a:pPr>
              <a:buFont typeface="+mj-lt"/>
              <a:buAutoNum type="arabicPeriod"/>
            </a:pPr>
            <a:r>
              <a:rPr lang="zh-TW" altLang="en-US" sz="2400" b="1" dirty="0"/>
              <a:t>接受家長的反饋</a:t>
            </a:r>
            <a:r>
              <a:rPr lang="zh-TW" altLang="en-US" sz="2400" dirty="0"/>
              <a:t>：</a:t>
            </a:r>
          </a:p>
          <a:p>
            <a:pPr marL="742950" lvl="1" indent="-285750">
              <a:buFont typeface="+mj-lt"/>
              <a:buAutoNum type="arabicPeriod"/>
            </a:pPr>
            <a:r>
              <a:rPr lang="zh-TW" altLang="en-US" sz="2400" dirty="0"/>
              <a:t>面對家長的抱怨，保持冷靜，並表達理解：「謝謝您的意見，能感受到您很關心孩子的學習。」</a:t>
            </a:r>
          </a:p>
          <a:p>
            <a:pPr>
              <a:buFont typeface="+mj-lt"/>
              <a:buAutoNum type="arabicPeriod"/>
            </a:pPr>
            <a:r>
              <a:rPr lang="zh-TW" altLang="en-US" sz="2400" b="1" dirty="0"/>
              <a:t>說明教學理念</a:t>
            </a:r>
            <a:r>
              <a:rPr lang="zh-TW" altLang="en-US" sz="2400" dirty="0"/>
              <a:t>：</a:t>
            </a:r>
          </a:p>
          <a:p>
            <a:pPr marL="742950" lvl="1" indent="-285750">
              <a:buFont typeface="+mj-lt"/>
              <a:buAutoNum type="arabicPeriod"/>
            </a:pPr>
            <a:r>
              <a:rPr lang="zh-TW" altLang="en-US" sz="2400" dirty="0"/>
              <a:t>清楚解釋作業設計的目標，例如：「我們的作業量是根據學校的標準設計的，目的是幫助孩子鞏固課堂知識，通常不應超過一小時。」</a:t>
            </a:r>
          </a:p>
          <a:p>
            <a:pPr>
              <a:buFont typeface="+mj-lt"/>
              <a:buAutoNum type="arabicPeriod"/>
            </a:pPr>
            <a:r>
              <a:rPr lang="zh-TW" altLang="en-US" sz="2400" b="1" dirty="0"/>
              <a:t>傾聽與調整</a:t>
            </a:r>
            <a:r>
              <a:rPr lang="zh-TW" altLang="en-US" sz="2400" dirty="0"/>
              <a:t>：</a:t>
            </a:r>
          </a:p>
          <a:p>
            <a:pPr marL="742950" lvl="1" indent="-285750">
              <a:buFont typeface="+mj-lt"/>
              <a:buAutoNum type="arabicPeriod"/>
            </a:pPr>
            <a:r>
              <a:rPr lang="zh-TW" altLang="en-US" sz="2400" dirty="0"/>
              <a:t>問</a:t>
            </a:r>
            <a:r>
              <a:rPr lang="zh-TW" altLang="en-US" sz="2400" dirty="0">
                <a:solidFill>
                  <a:srgbClr val="FF0000"/>
                </a:solidFill>
              </a:rPr>
              <a:t>家長的具體觀察</a:t>
            </a:r>
            <a:r>
              <a:rPr lang="zh-TW" altLang="en-US" sz="2400" dirty="0"/>
              <a:t>，例如：「小明需要花多少時間完成作業？是否某些科目特別困難？」</a:t>
            </a:r>
          </a:p>
          <a:p>
            <a:pPr marL="742950" lvl="1" indent="-285750">
              <a:buFont typeface="+mj-lt"/>
              <a:buAutoNum type="arabicPeriod"/>
            </a:pPr>
            <a:r>
              <a:rPr lang="zh-TW" altLang="en-US" sz="2400" dirty="0"/>
              <a:t>若發現問題屬實，可考慮調整作業數量，並與全班分享新的政策。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29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00637" y="291353"/>
            <a:ext cx="9372600" cy="733887"/>
          </a:xfrm>
        </p:spPr>
        <p:txBody>
          <a:bodyPr/>
          <a:lstStyle/>
          <a:p>
            <a:r>
              <a:rPr lang="zh-TW" altLang="en-US" b="1" dirty="0"/>
              <a:t>案例 </a:t>
            </a:r>
            <a:r>
              <a:rPr lang="en-US" altLang="zh-TW" b="1" dirty="0"/>
              <a:t>4</a:t>
            </a:r>
            <a:r>
              <a:rPr lang="zh-TW" altLang="en-US" b="1" dirty="0" smtClean="0"/>
              <a:t>：孩子向家長抱怨與</a:t>
            </a:r>
            <a:r>
              <a:rPr lang="zh-TW" altLang="en-US" b="1" dirty="0"/>
              <a:t>同學有衝突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9482" y="1344705"/>
            <a:ext cx="9950824" cy="5042647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情境</a:t>
            </a:r>
            <a:r>
              <a:rPr lang="zh-TW" altLang="en-US" sz="2800" dirty="0" smtClean="0"/>
              <a:t>：小莉向家長抱怨被同學</a:t>
            </a:r>
            <a:r>
              <a:rPr lang="zh-TW" altLang="en-US" sz="2800" dirty="0"/>
              <a:t>欺負</a:t>
            </a:r>
            <a:r>
              <a:rPr lang="zh-TW" altLang="en-US" sz="2800" dirty="0" smtClean="0"/>
              <a:t>，家長要求</a:t>
            </a:r>
            <a:r>
              <a:rPr lang="zh-TW" altLang="en-US" sz="2800" dirty="0"/>
              <a:t>老師處理。</a:t>
            </a:r>
          </a:p>
          <a:p>
            <a:endParaRPr lang="en-US" altLang="zh-TW" sz="2800" b="1" dirty="0" smtClean="0"/>
          </a:p>
          <a:p>
            <a:r>
              <a:rPr lang="zh-TW" altLang="en-US" sz="2800" b="1" dirty="0" smtClean="0"/>
              <a:t>家長首先要作的是，先理解自己的情緒：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1.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心疼</a:t>
            </a:r>
            <a:r>
              <a:rPr lang="zh-TW" altLang="en-US" sz="2800" b="1" dirty="0" smtClean="0"/>
              <a:t>孩子受委屈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2.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憤怒</a:t>
            </a:r>
            <a:r>
              <a:rPr lang="zh-TW" altLang="en-US" sz="2800" b="1" dirty="0" smtClean="0"/>
              <a:t>別人不當對待孩子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3.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自責</a:t>
            </a:r>
            <a:r>
              <a:rPr lang="zh-TW" altLang="en-US" sz="2800" b="1" dirty="0" smtClean="0"/>
              <a:t>没有保護孩子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4.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冷靜</a:t>
            </a:r>
            <a:r>
              <a:rPr lang="zh-TW" altLang="en-US" sz="2800" b="1" dirty="0" smtClean="0"/>
              <a:t>思考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此時您是個成熟的大人</a:t>
            </a:r>
            <a:r>
              <a:rPr lang="en-US" altLang="zh-TW" sz="2800" b="1" dirty="0" smtClean="0"/>
              <a:t>,</a:t>
            </a:r>
            <a:r>
              <a:rPr lang="zh-TW" altLang="en-US" sz="2800" b="1" dirty="0" smtClean="0"/>
              <a:t>示範合宜的問題解決方法</a:t>
            </a:r>
            <a:r>
              <a:rPr lang="en-US" altLang="zh-TW" sz="28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68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試試這麼作</a:t>
            </a:r>
            <a:r>
              <a:rPr lang="zh-TW" altLang="en-US" b="1" dirty="0" smtClean="0"/>
              <a:t>，親子共同學習</a:t>
            </a:r>
            <a:r>
              <a:rPr lang="en-US" altLang="zh-TW" b="1" dirty="0" smtClean="0"/>
              <a:t>….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8213" y="1855694"/>
            <a:ext cx="9372600" cy="3859305"/>
          </a:xfrm>
        </p:spPr>
        <p:txBody>
          <a:bodyPr/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我們</a:t>
            </a:r>
            <a:r>
              <a:rPr lang="zh-TW" altLang="en-US" sz="2800" b="1" dirty="0">
                <a:solidFill>
                  <a:srgbClr val="FF0000"/>
                </a:solidFill>
              </a:rPr>
              <a:t>傾聽</a:t>
            </a:r>
            <a:r>
              <a:rPr lang="en-US" altLang="zh-TW" sz="2800" dirty="0"/>
              <a:t>-  </a:t>
            </a:r>
            <a:r>
              <a:rPr lang="zh-TW" altLang="en-US" sz="2800" dirty="0" smtClean="0"/>
              <a:t>整個事情經過，儘可能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不指責或插話，不引導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altLang="zh-TW" sz="2800" b="1" dirty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                   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式提問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  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r>
              <a:rPr lang="zh-TW" altLang="en-US" sz="2800" b="1" dirty="0" smtClean="0">
                <a:solidFill>
                  <a:srgbClr val="7030A0"/>
                </a:solidFill>
              </a:rPr>
              <a:t>家人互相討論與分析</a:t>
            </a:r>
            <a:r>
              <a:rPr lang="en-US" altLang="zh-TW" sz="2800" dirty="0" smtClean="0"/>
              <a:t>- </a:t>
            </a:r>
            <a:r>
              <a:rPr lang="zh-TW" altLang="en-US" sz="2800" dirty="0" smtClean="0"/>
              <a:t>優劣分析</a:t>
            </a:r>
            <a:endParaRPr lang="en-US" altLang="zh-TW" sz="2800" dirty="0" smtClean="0"/>
          </a:p>
          <a:p>
            <a:r>
              <a:rPr lang="zh-TW" altLang="en-US" sz="2800" b="1" dirty="0" smtClean="0">
                <a:solidFill>
                  <a:srgbClr val="00B0F0"/>
                </a:solidFill>
              </a:rPr>
              <a:t>激盪</a:t>
            </a:r>
            <a:r>
              <a:rPr lang="zh-TW" altLang="en-US" sz="2800" b="1" dirty="0">
                <a:solidFill>
                  <a:srgbClr val="00B0F0"/>
                </a:solidFill>
              </a:rPr>
              <a:t>出</a:t>
            </a:r>
            <a:r>
              <a:rPr lang="zh-TW" altLang="en-US" sz="2800" b="1" dirty="0" smtClean="0">
                <a:solidFill>
                  <a:srgbClr val="00B0F0"/>
                </a:solidFill>
              </a:rPr>
              <a:t>解決方法</a:t>
            </a:r>
            <a:r>
              <a:rPr lang="en-US" altLang="zh-TW" sz="2800" dirty="0" smtClean="0"/>
              <a:t>- </a:t>
            </a:r>
          </a:p>
          <a:p>
            <a:r>
              <a:rPr lang="zh-TW" altLang="en-US" sz="2800" b="1" dirty="0" smtClean="0">
                <a:solidFill>
                  <a:srgbClr val="00B050"/>
                </a:solidFill>
              </a:rPr>
              <a:t>最後尊重當事孩子的選擇的流程</a:t>
            </a:r>
            <a:r>
              <a:rPr lang="zh-TW" altLang="en-US" sz="2800" dirty="0" smtClean="0"/>
              <a:t>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21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8212" y="0"/>
            <a:ext cx="9372600" cy="784412"/>
          </a:xfrm>
        </p:spPr>
        <p:txBody>
          <a:bodyPr/>
          <a:lstStyle/>
          <a:p>
            <a:r>
              <a:rPr lang="zh-TW" altLang="en-US" b="1" dirty="0" smtClean="0"/>
              <a:t>最後分享</a:t>
            </a:r>
            <a:r>
              <a:rPr lang="en-US" altLang="zh-TW" b="1" dirty="0" smtClean="0"/>
              <a:t>~~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8212" y="1129553"/>
            <a:ext cx="9571411" cy="5634318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人際相處的問題，不是父母站在前面保護孩子就能夠幫孩子處理好的，而是要站在孩子的後面支持，</a:t>
            </a:r>
            <a:r>
              <a:rPr lang="zh-TW" altLang="en-US" sz="2800" dirty="0"/>
              <a:t>讓孩子練習感受跟外人交往應對中，可能會遇上的挫折、委屈、痛苦，不舒服等的感覺，只要不是肢體或口語的侵犯與辱罵，我們都能承受情緒上有時候出現的不舒服，孩子也得學習承受情緒上有時候出現的不舒服。</a:t>
            </a: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不需要那麼用力的防範遇到壞老師</a:t>
            </a:r>
          </a:p>
          <a:p>
            <a:r>
              <a:rPr lang="zh-TW" altLang="en-US" sz="2800" b="1" dirty="0" smtClean="0">
                <a:solidFill>
                  <a:srgbClr val="0070C0"/>
                </a:solidFill>
              </a:rPr>
              <a:t>父母不要一直有想要怎麼教孩子的壓力，也不要一直想要保護孩子。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其實就是跟孩子把生活過好，該工作的時候工作，該娛樂的時候娛樂，該學習就學習，該休息就休息，該放過自己的時候也要放過自己，不那麼嚴苛的對待彼此。</a:t>
            </a:r>
            <a:r>
              <a:rPr lang="zh-TW" altLang="en-US" sz="2600" dirty="0" smtClean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28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3742" y="215153"/>
            <a:ext cx="9372600" cy="945776"/>
          </a:xfrm>
        </p:spPr>
        <p:txBody>
          <a:bodyPr/>
          <a:lstStyle/>
          <a:p>
            <a:r>
              <a:rPr lang="zh-TW" altLang="en-US" b="1" dirty="0"/>
              <a:t>最後分享</a:t>
            </a:r>
            <a:r>
              <a:rPr lang="en-US" altLang="zh-TW" b="1" dirty="0"/>
              <a:t>~~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8213" y="1438835"/>
            <a:ext cx="9372600" cy="4840941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00B050"/>
                </a:solidFill>
              </a:rPr>
              <a:t>完美其實只是另外一種偏誤。</a:t>
            </a:r>
            <a:r>
              <a:rPr lang="zh-TW" altLang="en-US" sz="2800" dirty="0"/>
              <a:t>父母把自己的工作和生活都過好了，記得用善意跟孩子好好溝通和對話，孩子就跟著學好的</a:t>
            </a:r>
            <a:r>
              <a:rPr lang="zh-TW" altLang="en-US" sz="2800" dirty="0" smtClean="0"/>
              <a:t>生活方式。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當</a:t>
            </a:r>
            <a:r>
              <a:rPr lang="zh-TW" altLang="en-US" sz="2800" b="1" dirty="0">
                <a:solidFill>
                  <a:srgbClr val="FF0000"/>
                </a:solidFill>
              </a:rPr>
              <a:t>父母信任與尊重老師，老師在孩子的心中才會產生引導的力量</a:t>
            </a:r>
            <a:r>
              <a:rPr lang="zh-TW" altLang="en-US" sz="2800" dirty="0"/>
              <a:t>，雖然這個世界上有不適任的老師，但大多數的老師都是認真又努力的在用生命教導孩子，我們真的不需要那麼用力的防範又擔心孩子遇上壞老師。</a:t>
            </a:r>
          </a:p>
          <a:p>
            <a:r>
              <a:rPr lang="zh-TW" altLang="en-US" sz="2800" dirty="0"/>
              <a:t>特別是當孩子進入青春期時，孩子跟父母的關係會鬆動而產生微妙的排斥現象時，這個時候老師和同學對孩子的影響就更形重要。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25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857" y="294190"/>
            <a:ext cx="6492803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757518"/>
          </a:xfrm>
        </p:spPr>
        <p:txBody>
          <a:bodyPr/>
          <a:lstStyle/>
          <a:p>
            <a:r>
              <a:rPr lang="zh-TW" altLang="en-US" b="1" dirty="0" smtClean="0"/>
              <a:t>情感關係存摺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00636" y="1411940"/>
            <a:ext cx="9372600" cy="4585447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愈是持久的關係，愈需要不斷儲蓄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當彼此都有所期待</a:t>
            </a:r>
            <a:r>
              <a:rPr lang="zh-TW" altLang="zh-TW" sz="28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期待落空時，</a:t>
            </a:r>
            <a:r>
              <a:rPr lang="zh-TW" altLang="zh-TW" sz="28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原有</a:t>
            </a:r>
            <a:r>
              <a:rPr lang="zh-TW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的信賴就很容易枯竭</a:t>
            </a:r>
            <a:r>
              <a:rPr lang="zh-TW" altLang="zh-TW" sz="28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2800" dirty="0"/>
              <a:t>孩子一旦面臨一生中最重大的抉擇，由於對父母的不信任，溝通的管道又不暢通，保證他絕不願徵求父母的意見。縱使父母的閱歷足以提供更好的建議，他也寧可自作主張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zh-TW" sz="2800" dirty="0"/>
              <a:t>最重要的是，不要只顧教訓、責罵，要善於聆聽孩子的心聲，</a:t>
            </a:r>
            <a:r>
              <a:rPr lang="zh-TW" altLang="zh-TW" sz="2800" b="1" dirty="0">
                <a:solidFill>
                  <a:srgbClr val="FF0000"/>
                </a:solidFill>
              </a:rPr>
              <a:t>讓他感覺父母是真心關懷，把自己當成一個完整的人看待。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8213" y="116542"/>
            <a:ext cx="9372600" cy="757518"/>
          </a:xfrm>
        </p:spPr>
        <p:txBody>
          <a:bodyPr/>
          <a:lstStyle/>
          <a:p>
            <a:r>
              <a:rPr lang="zh-TW" altLang="en-US" b="1" dirty="0"/>
              <a:t>情感關係存摺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8213" y="1021976"/>
            <a:ext cx="9584858" cy="5836023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情緒、感受是没有對錯，事情和想法才有對錯</a:t>
            </a:r>
            <a:r>
              <a:rPr lang="en-US" altLang="zh-TW" sz="2400" dirty="0"/>
              <a:t>….</a:t>
            </a:r>
            <a:r>
              <a:rPr lang="zh-TW" altLang="en-US" sz="2400" dirty="0"/>
              <a:t>例如，小孩哭訴：我的東西被搶，我很受傷，輸了很傷心，哭了没有錯，但搶東西是錯的。</a:t>
            </a:r>
          </a:p>
          <a:p>
            <a:r>
              <a:rPr lang="zh-TW" altLang="en-US" sz="2400" dirty="0"/>
              <a:t>情緒不能被</a:t>
            </a:r>
            <a:r>
              <a:rPr lang="zh-TW" altLang="en-US" sz="2400" dirty="0" smtClean="0"/>
              <a:t>壓抑</a:t>
            </a:r>
            <a:r>
              <a:rPr lang="en-US" altLang="zh-TW" sz="2400" dirty="0" smtClean="0"/>
              <a:t>，</a:t>
            </a:r>
            <a:r>
              <a:rPr lang="zh-TW" altLang="en-US" sz="2400" dirty="0" smtClean="0"/>
              <a:t>要</a:t>
            </a:r>
            <a:r>
              <a:rPr lang="zh-TW" altLang="en-US" sz="2400" dirty="0"/>
              <a:t>有渲洩，好好在旁邊陪孩子一段時間，再跟孩子好好討論這整個過程，理解孩子的需求，共同討論未來再遇到解決的方式。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理解情緒困難的地方是需要花很多的時間，而且是要彼此有愛才能好好討論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語言是理性的表現</a:t>
            </a:r>
          </a:p>
          <a:p>
            <a:r>
              <a:rPr lang="zh-TW" altLang="en-US" sz="2400" dirty="0"/>
              <a:t>孩子對自己情緒的表達還没成熟</a:t>
            </a:r>
          </a:p>
          <a:p>
            <a:r>
              <a:rPr lang="zh-TW" altLang="en-US" sz="2400" dirty="0"/>
              <a:t>孩子的問題背後有很多是連結到家庭生活的表現</a:t>
            </a:r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理解</a:t>
            </a:r>
            <a:r>
              <a:rPr lang="zh-TW" altLang="en-US" sz="2400" dirty="0">
                <a:solidFill>
                  <a:srgbClr val="FF0000"/>
                </a:solidFill>
              </a:rPr>
              <a:t>孩子，用孩子懂的方式來靠近，提供多樣選擇</a:t>
            </a:r>
            <a:r>
              <a:rPr lang="zh-TW" altLang="en-US" sz="2400" dirty="0" smtClean="0">
                <a:solidFill>
                  <a:srgbClr val="FF0000"/>
                </a:solidFill>
              </a:rPr>
              <a:t>，在自己</a:t>
            </a:r>
            <a:r>
              <a:rPr lang="zh-TW" altLang="en-US" sz="2400" dirty="0">
                <a:solidFill>
                  <a:srgbClr val="FF0000"/>
                </a:solidFill>
              </a:rPr>
              <a:t>可以控制</a:t>
            </a:r>
            <a:r>
              <a:rPr lang="zh-TW" altLang="en-US" sz="2400" dirty="0" smtClean="0">
                <a:solidFill>
                  <a:srgbClr val="FF0000"/>
                </a:solidFill>
              </a:rPr>
              <a:t>範圍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10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838200"/>
          </a:xfrm>
        </p:spPr>
        <p:txBody>
          <a:bodyPr/>
          <a:lstStyle/>
          <a:p>
            <a:r>
              <a:rPr lang="zh-TW" altLang="en-US" b="1" dirty="0"/>
              <a:t>情感關係存摺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8213" y="1452282"/>
            <a:ext cx="9611752" cy="5069542"/>
          </a:xfrm>
        </p:spPr>
        <p:txBody>
          <a:bodyPr/>
          <a:lstStyle/>
          <a:p>
            <a:r>
              <a:rPr lang="zh-TW" altLang="en-US" sz="2800" dirty="0">
                <a:solidFill>
                  <a:srgbClr val="FF0000"/>
                </a:solidFill>
              </a:rPr>
              <a:t>學習挫折的解決和理解</a:t>
            </a:r>
            <a:r>
              <a:rPr lang="zh-TW" altLang="en-US" sz="2800" dirty="0"/>
              <a:t>，如：起床</a:t>
            </a:r>
            <a:r>
              <a:rPr lang="zh-TW" altLang="en-US" sz="2800" dirty="0" smtClean="0"/>
              <a:t>氣</a:t>
            </a:r>
            <a:r>
              <a:rPr lang="en-US" altLang="zh-TW" sz="2800" dirty="0" smtClean="0"/>
              <a:t>…</a:t>
            </a:r>
            <a:r>
              <a:rPr lang="zh-TW" altLang="en-US" sz="2800" dirty="0" smtClean="0"/>
              <a:t>兩</a:t>
            </a:r>
            <a:r>
              <a:rPr lang="zh-TW" altLang="en-US" sz="2800" dirty="0"/>
              <a:t>手足會被</a:t>
            </a:r>
            <a:r>
              <a:rPr lang="zh-TW" altLang="en-US" sz="2800" dirty="0" smtClean="0"/>
              <a:t>比較</a:t>
            </a:r>
            <a:r>
              <a:rPr lang="en-US" altLang="zh-TW" sz="2800" dirty="0" smtClean="0"/>
              <a:t>，</a:t>
            </a:r>
            <a:r>
              <a:rPr lang="zh-TW" altLang="en-US" sz="2800" dirty="0" smtClean="0"/>
              <a:t>孩子</a:t>
            </a:r>
            <a:r>
              <a:rPr lang="zh-TW" altLang="en-US" sz="2800" dirty="0"/>
              <a:t>個人氣質不同</a:t>
            </a:r>
          </a:p>
          <a:p>
            <a:r>
              <a:rPr lang="zh-TW" altLang="en-US" sz="2800" dirty="0">
                <a:sym typeface="Salesforce Sans"/>
              </a:rPr>
              <a:t>手足競爭，有時會反應家庭的氛圍，家族的標準是很大的影響力</a:t>
            </a:r>
            <a:endParaRPr lang="en-US" altLang="zh-TW" sz="2800" dirty="0">
              <a:sym typeface="Salesforce Sans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肯定</a:t>
            </a:r>
            <a:r>
              <a:rPr lang="zh-TW" altLang="en-US" sz="2800" b="1" dirty="0">
                <a:solidFill>
                  <a:srgbClr val="FF0000"/>
                </a:solidFill>
              </a:rPr>
              <a:t>孩子對的地方很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重要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，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他</a:t>
            </a:r>
            <a:r>
              <a:rPr lang="zh-TW" altLang="en-US" sz="2800" b="1" dirty="0">
                <a:solidFill>
                  <a:srgbClr val="FF0000"/>
                </a:solidFill>
              </a:rPr>
              <a:t>就有踏穩的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本錢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，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成功</a:t>
            </a:r>
            <a:r>
              <a:rPr lang="zh-TW" altLang="en-US" sz="2800" b="1" dirty="0">
                <a:solidFill>
                  <a:srgbClr val="FF0000"/>
                </a:solidFill>
              </a:rPr>
              <a:t>的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經驗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，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一步一步</a:t>
            </a:r>
            <a:r>
              <a:rPr lang="zh-TW" altLang="en-US" sz="2800" b="1" dirty="0">
                <a:solidFill>
                  <a:srgbClr val="FF0000"/>
                </a:solidFill>
              </a:rPr>
              <a:t>向前走</a:t>
            </a: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成功</a:t>
            </a:r>
            <a:r>
              <a:rPr lang="zh-TW" altLang="en-US" sz="2800" b="1" dirty="0">
                <a:solidFill>
                  <a:srgbClr val="FF0000"/>
                </a:solidFill>
              </a:rPr>
              <a:t>經驗是需要有些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挑戰，允許</a:t>
            </a:r>
            <a:r>
              <a:rPr lang="zh-TW" altLang="en-US" sz="2800" b="1" dirty="0">
                <a:solidFill>
                  <a:srgbClr val="FF0000"/>
                </a:solidFill>
              </a:rPr>
              <a:t>嘗試和練習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失敗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sym typeface="Salesforce Sans"/>
              </a:rPr>
              <a:t>父母</a:t>
            </a:r>
            <a:r>
              <a:rPr lang="zh-TW" altLang="en-US" sz="2800" dirty="0">
                <a:solidFill>
                  <a:srgbClr val="FF0000"/>
                </a:solidFill>
                <a:sym typeface="Salesforce Sans"/>
              </a:rPr>
              <a:t>的引導很</a:t>
            </a:r>
            <a:r>
              <a:rPr lang="zh-TW" altLang="en-US" sz="2800" dirty="0" smtClean="0">
                <a:solidFill>
                  <a:srgbClr val="FF0000"/>
                </a:solidFill>
                <a:sym typeface="Salesforce Sans"/>
              </a:rPr>
              <a:t>重要</a:t>
            </a:r>
            <a:r>
              <a:rPr lang="zh-TW" altLang="en-US" sz="2800" dirty="0" smtClean="0">
                <a:sym typeface="Salesforce Sans"/>
              </a:rPr>
              <a:t>，如</a:t>
            </a:r>
            <a:r>
              <a:rPr lang="zh-TW" altLang="en-US" sz="2800" dirty="0">
                <a:sym typeface="Salesforce Sans"/>
              </a:rPr>
              <a:t>：</a:t>
            </a:r>
            <a:r>
              <a:rPr lang="en-US" altLang="zh-TW" sz="2800" dirty="0">
                <a:sym typeface="Salesforce Sans"/>
              </a:rPr>
              <a:t>100</a:t>
            </a:r>
            <a:r>
              <a:rPr lang="zh-TW" altLang="en-US" sz="2800" dirty="0">
                <a:sym typeface="Salesforce Sans"/>
              </a:rPr>
              <a:t>分才是</a:t>
            </a:r>
            <a:r>
              <a:rPr lang="zh-TW" altLang="en-US" sz="2800" dirty="0" smtClean="0">
                <a:sym typeface="Salesforce Sans"/>
              </a:rPr>
              <a:t>好嗎？其它的</a:t>
            </a:r>
            <a:r>
              <a:rPr lang="zh-TW" altLang="en-US" sz="2800" dirty="0">
                <a:sym typeface="Salesforce Sans"/>
              </a:rPr>
              <a:t>表現，如：很</a:t>
            </a:r>
            <a:r>
              <a:rPr lang="zh-TW" altLang="en-US" sz="2800" dirty="0" smtClean="0">
                <a:sym typeface="Salesforce Sans"/>
              </a:rPr>
              <a:t>有禮貌</a:t>
            </a:r>
            <a:r>
              <a:rPr lang="en-US" altLang="zh-TW" sz="2800" dirty="0" smtClean="0">
                <a:sym typeface="Salesforce Sans"/>
              </a:rPr>
              <a:t>，</a:t>
            </a:r>
            <a:r>
              <a:rPr lang="zh-TW" altLang="en-US" sz="2800" dirty="0" smtClean="0">
                <a:sym typeface="Salesforce Sans"/>
              </a:rPr>
              <a:t>主動</a:t>
            </a:r>
            <a:r>
              <a:rPr lang="zh-TW" altLang="en-US" sz="2800" dirty="0">
                <a:sym typeface="Salesforce Sans"/>
              </a:rPr>
              <a:t>問好；</a:t>
            </a:r>
            <a:r>
              <a:rPr lang="zh-TW" altLang="en-US" sz="2800" dirty="0" smtClean="0">
                <a:sym typeface="Salesforce Sans"/>
              </a:rPr>
              <a:t>音樂</a:t>
            </a:r>
            <a:r>
              <a:rPr lang="en-US" altLang="zh-TW" sz="2800" dirty="0" smtClean="0">
                <a:sym typeface="Salesforce Sans"/>
              </a:rPr>
              <a:t>、</a:t>
            </a:r>
            <a:r>
              <a:rPr lang="zh-TW" altLang="en-US" sz="2800" dirty="0" smtClean="0">
                <a:sym typeface="Salesforce Sans"/>
              </a:rPr>
              <a:t>體育</a:t>
            </a:r>
            <a:r>
              <a:rPr lang="zh-TW" altLang="en-US" sz="2800" dirty="0">
                <a:sym typeface="Salesforce Sans"/>
              </a:rPr>
              <a:t>表現出色</a:t>
            </a:r>
            <a:r>
              <a:rPr lang="en-US" altLang="zh-TW" sz="2800" dirty="0">
                <a:sym typeface="Salesforce Sans"/>
              </a:rPr>
              <a:t>..</a:t>
            </a:r>
            <a:r>
              <a:rPr lang="zh-TW" altLang="en-US" sz="2800" dirty="0">
                <a:sym typeface="Salesforce Sans"/>
              </a:rPr>
              <a:t>諸如此類可以被讚美的地方</a:t>
            </a:r>
            <a:endParaRPr lang="en-US" altLang="zh-TW" sz="2800" dirty="0">
              <a:sym typeface="Salesforce Sans"/>
            </a:endParaRPr>
          </a:p>
          <a:p>
            <a:endParaRPr lang="zh-TW" altLang="en-US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86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一、了解別人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8213" y="1761564"/>
            <a:ext cx="9372600" cy="3953435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認識別人是一切感情的基礎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/>
              <a:t>唯有了解並真心接納對方的好惡，才能增進彼此的關係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b="1" dirty="0">
                <a:solidFill>
                  <a:srgbClr val="FF0000"/>
                </a:solidFill>
              </a:rPr>
              <a:t>換位思考</a:t>
            </a:r>
            <a:r>
              <a:rPr lang="zh-TW" altLang="en-US" sz="2800" dirty="0" smtClean="0"/>
              <a:t>，如：六</a:t>
            </a:r>
            <a:r>
              <a:rPr lang="zh-TW" altLang="en-US" sz="2800" dirty="0"/>
              <a:t>歲的孩子，趁你正忙的時候，為一件「小事」來煩</a:t>
            </a:r>
            <a:r>
              <a:rPr lang="zh-TW" altLang="en-US" sz="2800" dirty="0" smtClean="0"/>
              <a:t>你，在</a:t>
            </a:r>
            <a:r>
              <a:rPr lang="zh-TW" altLang="en-US" sz="2800" dirty="0"/>
              <a:t>你看來，這件事或許微不足道，但在他小小心靈中卻是天下第一要事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b="1" dirty="0">
                <a:solidFill>
                  <a:srgbClr val="FF0000"/>
                </a:solidFill>
              </a:rPr>
              <a:t>己所不欲，勿施於人</a:t>
            </a:r>
          </a:p>
        </p:txBody>
      </p:sp>
    </p:spTree>
    <p:extLst>
      <p:ext uri="{BB962C8B-B14F-4D97-AF65-F5344CB8AC3E}">
        <p14:creationId xmlns:p14="http://schemas.microsoft.com/office/powerpoint/2010/main" val="30968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959224"/>
          </a:xfrm>
        </p:spPr>
        <p:txBody>
          <a:bodyPr/>
          <a:lstStyle/>
          <a:p>
            <a:r>
              <a:rPr lang="zh-TW" altLang="en-US" b="1" dirty="0"/>
              <a:t>二、注意小節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一些看似無關緊要的小節，如：疏忽禮貌、不經意的失言，最會消耗感情帳戶的存款。在人際關係中，最重要的也正是這些小事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>
                <a:solidFill>
                  <a:srgbClr val="FF0000"/>
                </a:solidFill>
              </a:rPr>
              <a:t>不分男女老少，不分貧賤富貴，即使外表再堅強無情，內心仍有著細膩脆弱的情感。</a:t>
            </a:r>
          </a:p>
        </p:txBody>
      </p:sp>
    </p:spTree>
    <p:extLst>
      <p:ext uri="{BB962C8B-B14F-4D97-AF65-F5344CB8AC3E}">
        <p14:creationId xmlns:p14="http://schemas.microsoft.com/office/powerpoint/2010/main" val="24515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878541"/>
          </a:xfrm>
        </p:spPr>
        <p:txBody>
          <a:bodyPr/>
          <a:lstStyle/>
          <a:p>
            <a:r>
              <a:rPr lang="zh-TW" altLang="en-US" b="1" dirty="0"/>
              <a:t>三、信守承諾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8213" y="1600200"/>
            <a:ext cx="9372600" cy="4693024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守信</a:t>
            </a:r>
            <a:r>
              <a:rPr lang="zh-TW" altLang="en-US" sz="2800" dirty="0"/>
              <a:t>是一大筆收入，</a:t>
            </a:r>
            <a:r>
              <a:rPr lang="zh-TW" altLang="en-US" sz="2800" b="1" dirty="0">
                <a:solidFill>
                  <a:srgbClr val="0070C0"/>
                </a:solidFill>
              </a:rPr>
              <a:t>背信</a:t>
            </a:r>
            <a:r>
              <a:rPr lang="zh-TW" altLang="en-US" sz="2800" dirty="0"/>
              <a:t>則是龐大支出，代價往往超出其他任何過失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>
                <a:solidFill>
                  <a:srgbClr val="FF0000"/>
                </a:solidFill>
              </a:rPr>
              <a:t>唯有守信才能贏得子女的信賴，唯有信賴，才能讓子女在關鍵時刻聽從你的意見</a:t>
            </a:r>
            <a:r>
              <a:rPr lang="zh-TW" altLang="en-US" sz="2800" dirty="0" smtClean="0">
                <a:solidFill>
                  <a:srgbClr val="FF0000"/>
                </a:solidFill>
              </a:rPr>
              <a:t>。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zh-TW" altLang="en-US" sz="2800" dirty="0"/>
              <a:t>偶爾也會有人力無法控制的意外發生。不過，就算客觀環境不允許</a:t>
            </a:r>
            <a:r>
              <a:rPr lang="zh-TW" altLang="en-US" sz="2800" dirty="0" smtClean="0"/>
              <a:t>，依然</a:t>
            </a:r>
            <a:r>
              <a:rPr lang="zh-TW" altLang="en-US" sz="2800" dirty="0"/>
              <a:t>勉力實踐諾言，知其不可而為</a:t>
            </a:r>
            <a:r>
              <a:rPr lang="zh-TW" altLang="en-US" sz="2800" dirty="0" smtClean="0"/>
              <a:t>之，因為</a:t>
            </a:r>
            <a:r>
              <a:rPr lang="zh-TW" altLang="en-US" sz="2800" dirty="0"/>
              <a:t>我重承諾。實在辦不到時，我也會詳細說明原委，請對方讓我收回承諾。</a:t>
            </a:r>
          </a:p>
        </p:txBody>
      </p:sp>
    </p:spTree>
    <p:extLst>
      <p:ext uri="{BB962C8B-B14F-4D97-AF65-F5344CB8AC3E}">
        <p14:creationId xmlns:p14="http://schemas.microsoft.com/office/powerpoint/2010/main" val="40307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8213" y="129989"/>
            <a:ext cx="9372600" cy="905435"/>
          </a:xfrm>
        </p:spPr>
        <p:txBody>
          <a:bodyPr/>
          <a:lstStyle/>
          <a:p>
            <a:r>
              <a:rPr lang="zh-TW" altLang="en-US" b="1" dirty="0"/>
              <a:t>四、闡明期望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8213" y="1304365"/>
            <a:ext cx="9372600" cy="5177117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幾乎所有人際關係的問題，都源於彼此對</a:t>
            </a:r>
            <a:r>
              <a:rPr lang="zh-TW" altLang="en-US" sz="2800" b="1" dirty="0">
                <a:solidFill>
                  <a:srgbClr val="FF0000"/>
                </a:solidFill>
              </a:rPr>
              <a:t>角色與目標的認知不清</a:t>
            </a:r>
            <a:r>
              <a:rPr lang="zh-TW" altLang="en-US" sz="2800" dirty="0"/>
              <a:t>，甚至相互衝突所致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/>
              <a:t>對切身相關的人，我們總會有所期待，卻誤以為不必明白相告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b="1" dirty="0">
                <a:solidFill>
                  <a:srgbClr val="FF0000"/>
                </a:solidFill>
              </a:rPr>
              <a:t>寧可慎乎始</a:t>
            </a:r>
            <a:r>
              <a:rPr lang="zh-TW" altLang="en-US" sz="2800" dirty="0"/>
              <a:t>，在關係開始之初，就明確了解彼此的期待，縱使需要投入較多時間、精力，卻能省去日後不少麻煩，這是一種必要的</a:t>
            </a:r>
            <a:r>
              <a:rPr lang="zh-TW" altLang="en-US" sz="2800" dirty="0" smtClean="0"/>
              <a:t>儲蓄。</a:t>
            </a:r>
            <a:endParaRPr lang="en-US" altLang="zh-TW" sz="2800" dirty="0" smtClean="0"/>
          </a:p>
          <a:p>
            <a:r>
              <a:rPr lang="zh-TW" altLang="en-US" sz="2800" b="1" dirty="0">
                <a:solidFill>
                  <a:srgbClr val="FF0000"/>
                </a:solidFill>
              </a:rPr>
              <a:t>坦誠相待</a:t>
            </a:r>
            <a:r>
              <a:rPr lang="zh-TW" altLang="en-US" sz="2800" dirty="0"/>
              <a:t>，有時需要相當的勇氣；逃避問題，但願船到橋頭自然直，看起來輕鬆許多但就長遠看，慎乎始還是勝過事後懊悔莫及。</a:t>
            </a:r>
          </a:p>
        </p:txBody>
      </p:sp>
    </p:spTree>
    <p:extLst>
      <p:ext uri="{BB962C8B-B14F-4D97-AF65-F5344CB8AC3E}">
        <p14:creationId xmlns:p14="http://schemas.microsoft.com/office/powerpoint/2010/main" val="11743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514</TotalTime>
  <Words>2468</Words>
  <Application>Microsoft Office PowerPoint</Application>
  <PresentationFormat>寬螢幕</PresentationFormat>
  <Paragraphs>150</Paragraphs>
  <Slides>28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6" baseType="lpstr">
      <vt:lpstr>Salesforce Sans</vt:lpstr>
      <vt:lpstr>微軟正黑體</vt:lpstr>
      <vt:lpstr>新細明體</vt:lpstr>
      <vt:lpstr>Calibri</vt:lpstr>
      <vt:lpstr>Century Gothic</vt:lpstr>
      <vt:lpstr>Times New Roman</vt:lpstr>
      <vt:lpstr>Wingdings</vt:lpstr>
      <vt:lpstr>兒童遊樂 16X9</vt:lpstr>
      <vt:lpstr>你好~我也好 親師雙贏快、易、通</vt:lpstr>
      <vt:lpstr>我們共處的環境~~</vt:lpstr>
      <vt:lpstr>情感關係存摺</vt:lpstr>
      <vt:lpstr>情感關係存摺</vt:lpstr>
      <vt:lpstr>情感關係存摺</vt:lpstr>
      <vt:lpstr>一、了解別人</vt:lpstr>
      <vt:lpstr>二、注意小節</vt:lpstr>
      <vt:lpstr>三、信守承諾</vt:lpstr>
      <vt:lpstr>四、闡明期望</vt:lpstr>
      <vt:lpstr>五、誠懇正直</vt:lpstr>
      <vt:lpstr>六、勇於道歉</vt:lpstr>
      <vt:lpstr>親師溝通的技巧與策略</vt:lpstr>
      <vt:lpstr>PowerPoint 簡報</vt:lpstr>
      <vt:lpstr>模擬情境狀況討論</vt:lpstr>
      <vt:lpstr>案例 1：學生成績下滑</vt:lpstr>
      <vt:lpstr>案例 1：學生成績下滑</vt:lpstr>
      <vt:lpstr>案例 2：學生行為問題</vt:lpstr>
      <vt:lpstr>延伸題：</vt:lpstr>
      <vt:lpstr>別擔心，我們一起幫忙他…</vt:lpstr>
      <vt:lpstr>A D H D 注意力不足過動症</vt:lpstr>
      <vt:lpstr>PowerPoint 簡報</vt:lpstr>
      <vt:lpstr>延長睡眠可以提升專注力</vt:lpstr>
      <vt:lpstr>案例 3：家長對教師教學方式有疑問</vt:lpstr>
      <vt:lpstr>案例 4：孩子向家長抱怨與同學有衝突</vt:lpstr>
      <vt:lpstr>試試這麼作，親子共同學習….</vt:lpstr>
      <vt:lpstr>最後分享~~</vt:lpstr>
      <vt:lpstr>最後分享~~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user</dc:creator>
  <cp:lastModifiedBy>user</cp:lastModifiedBy>
  <cp:revision>37</cp:revision>
  <dcterms:created xsi:type="dcterms:W3CDTF">2025-03-20T06:07:59Z</dcterms:created>
  <dcterms:modified xsi:type="dcterms:W3CDTF">2025-03-21T08:46:50Z</dcterms:modified>
</cp:coreProperties>
</file>